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701" r:id="rId2"/>
    <p:sldId id="668" r:id="rId3"/>
    <p:sldId id="717" r:id="rId4"/>
    <p:sldId id="678" r:id="rId5"/>
    <p:sldId id="712" r:id="rId6"/>
    <p:sldId id="714" r:id="rId7"/>
    <p:sldId id="716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6622"/>
    <a:srgbClr val="DE0001"/>
    <a:srgbClr val="D6D6D6"/>
    <a:srgbClr val="F0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6"/>
    <p:restoredTop sz="95872"/>
  </p:normalViewPr>
  <p:slideViewPr>
    <p:cSldViewPr snapToGrid="0" snapToObjects="1" showGuides="1">
      <p:cViewPr varScale="1">
        <p:scale>
          <a:sx n="110" d="100"/>
          <a:sy n="110" d="100"/>
        </p:scale>
        <p:origin x="192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5AC6C-7276-9947-963D-07CF67BFFBEB}" type="datetimeFigureOut">
              <a:rPr lang="it-IT" smtClean="0"/>
              <a:t>30/09/20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EA2EB-9AB4-D04C-B361-ED3305C7BD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6254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96C79-8E1F-284A-A3F6-CA506D3C6AE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5333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0AAC02-81E3-E742-8373-90DEFD4E1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D58BAC0-78B7-A84D-AD3A-7D34E5D08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613F88-BB2D-3E43-B423-6C95129BF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8C98F-0FC3-2C42-BE7E-DAE9B87B6194}" type="datetimeFigureOut">
              <a:rPr lang="it-IT" smtClean="0"/>
              <a:t>30/09/20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D48FFD-8F44-654C-BA6E-AFB2245CF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42550C-EB02-A647-A2DF-5D11C1125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ACE8-46FA-2F44-87A7-62CFC937FD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837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25851E-F197-0A4B-B33D-0D3C924E5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982170D-38C6-2B45-AECC-BE416E92F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7FD904-1C31-C341-A312-950C6D2A0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8C98F-0FC3-2C42-BE7E-DAE9B87B6194}" type="datetimeFigureOut">
              <a:rPr lang="it-IT" smtClean="0"/>
              <a:t>30/09/20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8BD0DE-1442-1344-B4EE-F9EFB2BB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F12DEA-4457-4E4A-980E-9A4686A14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ACE8-46FA-2F44-87A7-62CFC937FD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529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C5AA6D3-AB85-804F-8076-9C806657C6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9C52445-2E22-EF46-BD86-DA27B254A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61B879-A806-3E4C-BDD0-BCD816864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8C98F-0FC3-2C42-BE7E-DAE9B87B6194}" type="datetimeFigureOut">
              <a:rPr lang="it-IT" smtClean="0"/>
              <a:t>30/09/20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8BC170-2D29-2A4C-8D9C-7FA58C5DC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4952E5-A0DA-D244-B8FB-292A615C7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ACE8-46FA-2F44-87A7-62CFC937FD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7151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0E5B71-7668-DD4B-9696-3C8002CC2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2AAAF9-496B-5141-BCB5-1BABE12C7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27177F-4BA6-8040-8A15-9D215FC80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8C98F-0FC3-2C42-BE7E-DAE9B87B6194}" type="datetimeFigureOut">
              <a:rPr lang="it-IT" smtClean="0"/>
              <a:t>30/09/20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4D7620-2337-5A47-BFB8-59C769109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C045FD-315B-FC46-AEED-5CDFE3575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ACE8-46FA-2F44-87A7-62CFC937FD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197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E14912-5766-9D4E-BBE2-AC4F2650E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899251C-557D-1C49-A0EB-6BBD74B33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B02BB8-2177-2A4E-BF6C-5D565D4A3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8C98F-0FC3-2C42-BE7E-DAE9B87B6194}" type="datetimeFigureOut">
              <a:rPr lang="it-IT" smtClean="0"/>
              <a:t>30/09/20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1E4245-95D4-C84D-BD72-A51153558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71CE16-C55D-414A-B581-4B0359AA8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ACE8-46FA-2F44-87A7-62CFC937FD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465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59ADD9-E15C-9445-B893-8A922ABA7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B3B700-3F5D-7D44-807C-7FEEA15731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AAE7402-B080-7842-A2BC-05FE2D724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3259846-9571-C34F-BEA5-4BD626833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8C98F-0FC3-2C42-BE7E-DAE9B87B6194}" type="datetimeFigureOut">
              <a:rPr lang="it-IT" smtClean="0"/>
              <a:t>30/09/20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795C3B9-2BDD-D543-8697-796FC3938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A8E62CF-8327-A645-8055-EC0C07CE9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ACE8-46FA-2F44-87A7-62CFC937FD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0940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A507E6-5356-D545-A471-CAD78446C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9C2BF7-0E4B-3640-9A2F-5AB86EB56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B63A9B2-A21F-7947-AE54-6B3E2E42E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1F33A3-78C5-FC46-81D0-D23B71E53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D1881B9-F677-E842-90E1-EBC35BDE1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4D2AD8E-6FF4-604F-9EC0-950D34ADD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8C98F-0FC3-2C42-BE7E-DAE9B87B6194}" type="datetimeFigureOut">
              <a:rPr lang="it-IT" smtClean="0"/>
              <a:t>30/09/20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B455E96-FEC0-4B4C-AF01-839C24CC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312BA3D-99A2-D14E-A56E-13B79B89F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ACE8-46FA-2F44-87A7-62CFC937FD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4093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F0FE26-AA34-FC4B-8480-F830C5515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16B2297-21E2-E846-928F-40A666555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8C98F-0FC3-2C42-BE7E-DAE9B87B6194}" type="datetimeFigureOut">
              <a:rPr lang="it-IT" smtClean="0"/>
              <a:t>30/09/20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B13AE6A-63CB-1043-A83F-31A748BBB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8060910-91E0-8545-AC6E-2201BA068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ACE8-46FA-2F44-87A7-62CFC937FD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89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D8B78E8-112E-7849-9122-D60ADA666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8C98F-0FC3-2C42-BE7E-DAE9B87B6194}" type="datetimeFigureOut">
              <a:rPr lang="it-IT" smtClean="0"/>
              <a:t>30/09/20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7AC4AE0-2A79-954A-B22F-B394BD152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28F49C5-E94E-EB4A-9092-E67CFA9C2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ACE8-46FA-2F44-87A7-62CFC937FD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5440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81318F-6B14-FD4C-9D1A-F37F81B4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CD12B4-DF83-3243-973C-58C9CA034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6A956DF-579D-824B-BFC8-8E43BF101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476ACF-751D-3B41-8AD8-EF43B03B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8C98F-0FC3-2C42-BE7E-DAE9B87B6194}" type="datetimeFigureOut">
              <a:rPr lang="it-IT" smtClean="0"/>
              <a:t>30/09/20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FF51E21-E00F-7C42-9951-F74EDD03D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6F43CAE-F351-6647-A3C6-247E3CEFC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ACE8-46FA-2F44-87A7-62CFC937FD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126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F6A070-2B0D-4E42-A3D9-984F96DEA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361E108-BED4-694E-A0D0-8B8016897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3AEEA1-407F-C342-972A-3930E39AC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C65DC18-4BCB-2D46-8DB9-61F4FEC5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8C98F-0FC3-2C42-BE7E-DAE9B87B6194}" type="datetimeFigureOut">
              <a:rPr lang="it-IT" smtClean="0"/>
              <a:t>30/09/20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8718567-65E8-7A4C-B0AF-BE557B452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7684DF5-D0CE-764F-98D6-0210D14C1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ACE8-46FA-2F44-87A7-62CFC937FD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9558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8216CBE-BCF2-2245-B2F0-23B549EC1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00AD5E0-769E-D043-BBF3-709F3A2F1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43245E-2662-4045-95DB-0ED01979F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8C98F-0FC3-2C42-BE7E-DAE9B87B6194}" type="datetimeFigureOut">
              <a:rPr lang="it-IT" smtClean="0"/>
              <a:t>30/09/20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8107FA4-3564-8041-A94E-E9BB7232F5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9A35B67-2565-4649-B9E5-7F3D0F225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DACE8-46FA-2F44-87A7-62CFC937FD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728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ornella.robutti@unito.it" TargetMode="External"/><Relationship Id="rId2" Type="http://schemas.openxmlformats.org/officeDocument/2006/relationships/hyperlink" Target="mailto:ferdinando.arzarello@unito.it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70EFD23-EC55-C94A-B107-97958CD22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1" y="-76201"/>
            <a:ext cx="12330889" cy="3810001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232964E1-8503-BD48-8323-0809285C47FA}"/>
              </a:ext>
            </a:extLst>
          </p:cNvPr>
          <p:cNvSpPr/>
          <p:nvPr/>
        </p:nvSpPr>
        <p:spPr>
          <a:xfrm>
            <a:off x="-19050" y="3562350"/>
            <a:ext cx="12192000" cy="3352800"/>
          </a:xfrm>
          <a:prstGeom prst="rect">
            <a:avLst/>
          </a:prstGeom>
          <a:pattFill prst="pct50">
            <a:fgClr>
              <a:srgbClr val="D6D6D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554747" y="3805118"/>
            <a:ext cx="904440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6662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IL PROGETTO KLEIN:                UNA PROPOSTA </a:t>
            </a:r>
          </a:p>
          <a:p>
            <a:pPr algn="ctr"/>
            <a:r>
              <a:rPr lang="it-IT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6662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PER I LICEI MATEMATICI 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B62A9CBB-928A-6A4D-B51D-CEDE59817EB0}"/>
              </a:ext>
            </a:extLst>
          </p:cNvPr>
          <p:cNvSpPr/>
          <p:nvPr/>
        </p:nvSpPr>
        <p:spPr>
          <a:xfrm>
            <a:off x="-19050" y="-76201"/>
            <a:ext cx="12211050" cy="6934201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7221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78000" y="1689946"/>
            <a:ext cx="4924779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FFFFFF"/>
                </a:solidFill>
              </a:rPr>
              <a:t>Il Progetto Klein nel 21° secolo (PK21) vuole introdurre gli insegnanti agli sviluppi recenti della matematica creando un valido collegamento con la loro attività quotidiana in classe.  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219B17E0-F8FE-AF49-AB96-051D2BE64A6D}"/>
              </a:ext>
            </a:extLst>
          </p:cNvPr>
          <p:cNvGrpSpPr/>
          <p:nvPr/>
        </p:nvGrpSpPr>
        <p:grpSpPr>
          <a:xfrm>
            <a:off x="198495" y="69171"/>
            <a:ext cx="5077506" cy="1245386"/>
            <a:chOff x="-1325505" y="215475"/>
            <a:chExt cx="3529782" cy="793463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03C92C1A-6AC3-054C-9745-DE6CF02BDE3B}"/>
                </a:ext>
              </a:extLst>
            </p:cNvPr>
            <p:cNvSpPr txBox="1"/>
            <p:nvPr/>
          </p:nvSpPr>
          <p:spPr>
            <a:xfrm>
              <a:off x="-443213" y="244182"/>
              <a:ext cx="2647490" cy="76475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400" dirty="0"/>
                <a:t>International Mathematical</a:t>
              </a:r>
            </a:p>
            <a:p>
              <a:pPr algn="ctr"/>
              <a:r>
                <a:rPr lang="it-IT" sz="2400" dirty="0"/>
                <a:t>Union (IMU)</a:t>
              </a:r>
            </a:p>
            <a:p>
              <a:endParaRPr lang="it-IT" sz="2400" dirty="0"/>
            </a:p>
          </p:txBody>
        </p:sp>
        <p:pic>
          <p:nvPicPr>
            <p:cNvPr id="12" name="Immagine 11" descr="imu.tiff">
              <a:extLst>
                <a:ext uri="{FF2B5EF4-FFF2-40B4-BE49-F238E27FC236}">
                  <a16:creationId xmlns:a16="http://schemas.microsoft.com/office/drawing/2014/main" id="{7818A3FE-7366-BB40-A4EE-226A67C17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5505" y="215475"/>
              <a:ext cx="716842" cy="707768"/>
            </a:xfrm>
            <a:prstGeom prst="rect">
              <a:avLst/>
            </a:prstGeom>
          </p:spPr>
        </p:pic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D2CE7579-99FB-AC45-A814-46270C7E2C84}"/>
              </a:ext>
            </a:extLst>
          </p:cNvPr>
          <p:cNvGrpSpPr/>
          <p:nvPr/>
        </p:nvGrpSpPr>
        <p:grpSpPr>
          <a:xfrm>
            <a:off x="7370063" y="15008"/>
            <a:ext cx="5134661" cy="1200329"/>
            <a:chOff x="6393816" y="97782"/>
            <a:chExt cx="4406063" cy="779563"/>
          </a:xfrm>
        </p:grpSpPr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AEB19CBD-5EEF-C844-9743-2BF75D90B1AD}"/>
                </a:ext>
              </a:extLst>
            </p:cNvPr>
            <p:cNvSpPr txBox="1"/>
            <p:nvPr/>
          </p:nvSpPr>
          <p:spPr>
            <a:xfrm>
              <a:off x="7170413" y="97782"/>
              <a:ext cx="3629466" cy="7795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2400" dirty="0"/>
                <a:t> International </a:t>
              </a:r>
              <a:r>
                <a:rPr lang="it-IT" sz="2400" dirty="0" err="1"/>
                <a:t>Commission</a:t>
              </a:r>
              <a:endParaRPr lang="it-IT" sz="2400" dirty="0"/>
            </a:p>
            <a:p>
              <a:r>
                <a:rPr lang="it-IT" sz="2400" dirty="0"/>
                <a:t>on Mathematical </a:t>
              </a:r>
              <a:r>
                <a:rPr lang="it-IT" sz="2400" dirty="0" err="1"/>
                <a:t>Instruction</a:t>
              </a:r>
              <a:endParaRPr lang="it-IT" sz="2400" dirty="0"/>
            </a:p>
            <a:p>
              <a:endParaRPr lang="it-IT" sz="2400" dirty="0"/>
            </a:p>
          </p:txBody>
        </p:sp>
        <p:pic>
          <p:nvPicPr>
            <p:cNvPr id="15" name="Immagine 14" descr="icmi.tiff">
              <a:extLst>
                <a:ext uri="{FF2B5EF4-FFF2-40B4-BE49-F238E27FC236}">
                  <a16:creationId xmlns:a16="http://schemas.microsoft.com/office/drawing/2014/main" id="{A984BAE9-4D59-364A-95AB-845790DB8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3816" y="144836"/>
              <a:ext cx="776597" cy="657824"/>
            </a:xfrm>
            <a:prstGeom prst="rect">
              <a:avLst/>
            </a:prstGeom>
          </p:spPr>
        </p:pic>
      </p:grp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5B2AE54-261D-A542-962D-E675044CA45D}"/>
              </a:ext>
            </a:extLst>
          </p:cNvPr>
          <p:cNvSpPr txBox="1"/>
          <p:nvPr/>
        </p:nvSpPr>
        <p:spPr>
          <a:xfrm>
            <a:off x="1487719" y="1236593"/>
            <a:ext cx="91440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chemeClr val="accent5">
                    <a:lumMod val="50000"/>
                  </a:schemeClr>
                </a:solidFill>
              </a:rPr>
              <a:t>Il Progetto Klein dell’IMU-ICMI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AA3F595-DF33-DC40-8714-4A272260A2B0}"/>
              </a:ext>
            </a:extLst>
          </p:cNvPr>
          <p:cNvSpPr txBox="1"/>
          <p:nvPr/>
        </p:nvSpPr>
        <p:spPr>
          <a:xfrm>
            <a:off x="381375" y="6357618"/>
            <a:ext cx="11963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solidFill>
                  <a:schemeClr val="accent1">
                    <a:lumMod val="75000"/>
                  </a:schemeClr>
                </a:solidFill>
              </a:rPr>
              <a:t>https</a:t>
            </a:r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://</a:t>
            </a:r>
            <a:r>
              <a:rPr lang="it-IT" sz="2800" dirty="0" err="1">
                <a:solidFill>
                  <a:schemeClr val="accent1">
                    <a:lumMod val="75000"/>
                  </a:schemeClr>
                </a:solidFill>
              </a:rPr>
              <a:t>www.mathunion.org</a:t>
            </a:r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it-IT" sz="2800" dirty="0" err="1">
                <a:solidFill>
                  <a:schemeClr val="accent1">
                    <a:lumMod val="75000"/>
                  </a:schemeClr>
                </a:solidFill>
              </a:rPr>
              <a:t>icmi</a:t>
            </a:r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it-IT" sz="2800" dirty="0" err="1">
                <a:solidFill>
                  <a:schemeClr val="accent1">
                    <a:lumMod val="75000"/>
                  </a:schemeClr>
                </a:solidFill>
              </a:rPr>
              <a:t>activities</a:t>
            </a:r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it-IT" sz="2800" dirty="0" err="1">
                <a:solidFill>
                  <a:schemeClr val="accent1">
                    <a:lumMod val="75000"/>
                  </a:schemeClr>
                </a:solidFill>
              </a:rPr>
              <a:t>klein-project</a:t>
            </a:r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it-IT" sz="2800" dirty="0" err="1">
                <a:solidFill>
                  <a:schemeClr val="accent1">
                    <a:lumMod val="75000"/>
                  </a:schemeClr>
                </a:solidFill>
              </a:rPr>
              <a:t>activities</a:t>
            </a:r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it-IT" sz="2800" dirty="0" err="1">
                <a:solidFill>
                  <a:schemeClr val="accent1">
                    <a:lumMod val="75000"/>
                  </a:schemeClr>
                </a:solidFill>
              </a:rPr>
              <a:t>klein-project</a:t>
            </a:r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9638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78000" y="1689946"/>
            <a:ext cx="4924779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FFFFFF"/>
                </a:solidFill>
              </a:rPr>
              <a:t>Il Progetto Klein nel 21° secolo (PK21) vuole introdurre gli insegnanti agli sviluppi recenti della matematica creando un valido collegamento con la loro attività quotidiana in classe. 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6D19832-7E24-7F40-BDFE-B0C1FE4D3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911" y="2217140"/>
            <a:ext cx="5971841" cy="3916207"/>
          </a:xfrm>
          <a:prstGeom prst="rect">
            <a:avLst/>
          </a:prstGeom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219B17E0-F8FE-AF49-AB96-051D2BE64A6D}"/>
              </a:ext>
            </a:extLst>
          </p:cNvPr>
          <p:cNvGrpSpPr/>
          <p:nvPr/>
        </p:nvGrpSpPr>
        <p:grpSpPr>
          <a:xfrm>
            <a:off x="198495" y="69171"/>
            <a:ext cx="5077506" cy="1245386"/>
            <a:chOff x="-1325505" y="215475"/>
            <a:chExt cx="3529782" cy="793463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03C92C1A-6AC3-054C-9745-DE6CF02BDE3B}"/>
                </a:ext>
              </a:extLst>
            </p:cNvPr>
            <p:cNvSpPr txBox="1"/>
            <p:nvPr/>
          </p:nvSpPr>
          <p:spPr>
            <a:xfrm>
              <a:off x="-443213" y="244182"/>
              <a:ext cx="2647490" cy="76475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400" dirty="0"/>
                <a:t>International Mathematical</a:t>
              </a:r>
            </a:p>
            <a:p>
              <a:pPr algn="ctr"/>
              <a:r>
                <a:rPr lang="it-IT" sz="2400" dirty="0"/>
                <a:t>Union (IMU)</a:t>
              </a:r>
            </a:p>
            <a:p>
              <a:endParaRPr lang="it-IT" sz="2400" dirty="0"/>
            </a:p>
          </p:txBody>
        </p:sp>
        <p:pic>
          <p:nvPicPr>
            <p:cNvPr id="12" name="Immagine 11" descr="imu.tiff">
              <a:extLst>
                <a:ext uri="{FF2B5EF4-FFF2-40B4-BE49-F238E27FC236}">
                  <a16:creationId xmlns:a16="http://schemas.microsoft.com/office/drawing/2014/main" id="{7818A3FE-7366-BB40-A4EE-226A67C17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5505" y="215475"/>
              <a:ext cx="716842" cy="707768"/>
            </a:xfrm>
            <a:prstGeom prst="rect">
              <a:avLst/>
            </a:prstGeom>
          </p:spPr>
        </p:pic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D2CE7579-99FB-AC45-A814-46270C7E2C84}"/>
              </a:ext>
            </a:extLst>
          </p:cNvPr>
          <p:cNvGrpSpPr/>
          <p:nvPr/>
        </p:nvGrpSpPr>
        <p:grpSpPr>
          <a:xfrm>
            <a:off x="7370063" y="15008"/>
            <a:ext cx="5134661" cy="1200329"/>
            <a:chOff x="6393816" y="97782"/>
            <a:chExt cx="4406063" cy="779563"/>
          </a:xfrm>
        </p:grpSpPr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AEB19CBD-5EEF-C844-9743-2BF75D90B1AD}"/>
                </a:ext>
              </a:extLst>
            </p:cNvPr>
            <p:cNvSpPr txBox="1"/>
            <p:nvPr/>
          </p:nvSpPr>
          <p:spPr>
            <a:xfrm>
              <a:off x="7170413" y="97782"/>
              <a:ext cx="3629466" cy="7795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2400" dirty="0"/>
                <a:t> International </a:t>
              </a:r>
              <a:r>
                <a:rPr lang="it-IT" sz="2400" dirty="0" err="1"/>
                <a:t>Commission</a:t>
              </a:r>
              <a:endParaRPr lang="it-IT" sz="2400" dirty="0"/>
            </a:p>
            <a:p>
              <a:r>
                <a:rPr lang="it-IT" sz="2400" dirty="0"/>
                <a:t>on Mathematical </a:t>
              </a:r>
              <a:r>
                <a:rPr lang="it-IT" sz="2400" dirty="0" err="1"/>
                <a:t>Instruction</a:t>
              </a:r>
              <a:endParaRPr lang="it-IT" sz="2400" dirty="0"/>
            </a:p>
            <a:p>
              <a:endParaRPr lang="it-IT" sz="2400" dirty="0"/>
            </a:p>
          </p:txBody>
        </p:sp>
        <p:pic>
          <p:nvPicPr>
            <p:cNvPr id="15" name="Immagine 14" descr="icmi.tiff">
              <a:extLst>
                <a:ext uri="{FF2B5EF4-FFF2-40B4-BE49-F238E27FC236}">
                  <a16:creationId xmlns:a16="http://schemas.microsoft.com/office/drawing/2014/main" id="{A984BAE9-4D59-364A-95AB-845790DB8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3816" y="144836"/>
              <a:ext cx="776597" cy="657824"/>
            </a:xfrm>
            <a:prstGeom prst="rect">
              <a:avLst/>
            </a:prstGeom>
          </p:spPr>
        </p:pic>
      </p:grp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5B2AE54-261D-A542-962D-E675044CA45D}"/>
              </a:ext>
            </a:extLst>
          </p:cNvPr>
          <p:cNvSpPr txBox="1"/>
          <p:nvPr/>
        </p:nvSpPr>
        <p:spPr>
          <a:xfrm>
            <a:off x="1487719" y="1236593"/>
            <a:ext cx="91440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chemeClr val="accent5">
                    <a:lumMod val="50000"/>
                  </a:schemeClr>
                </a:solidFill>
              </a:rPr>
              <a:t>Il Progetto Klein dell’IMU-ICMI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AA3F595-DF33-DC40-8714-4A272260A2B0}"/>
              </a:ext>
            </a:extLst>
          </p:cNvPr>
          <p:cNvSpPr txBox="1"/>
          <p:nvPr/>
        </p:nvSpPr>
        <p:spPr>
          <a:xfrm>
            <a:off x="381375" y="6357618"/>
            <a:ext cx="11963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solidFill>
                  <a:schemeClr val="accent1">
                    <a:lumMod val="75000"/>
                  </a:schemeClr>
                </a:solidFill>
              </a:rPr>
              <a:t>https</a:t>
            </a:r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://</a:t>
            </a:r>
            <a:r>
              <a:rPr lang="it-IT" sz="2800" dirty="0" err="1">
                <a:solidFill>
                  <a:schemeClr val="accent1">
                    <a:lumMod val="75000"/>
                  </a:schemeClr>
                </a:solidFill>
              </a:rPr>
              <a:t>www.mathunion.org</a:t>
            </a:r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it-IT" sz="2800" dirty="0" err="1">
                <a:solidFill>
                  <a:schemeClr val="accent1">
                    <a:lumMod val="75000"/>
                  </a:schemeClr>
                </a:solidFill>
              </a:rPr>
              <a:t>icmi</a:t>
            </a:r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it-IT" sz="2800" dirty="0" err="1">
                <a:solidFill>
                  <a:schemeClr val="accent1">
                    <a:lumMod val="75000"/>
                  </a:schemeClr>
                </a:solidFill>
              </a:rPr>
              <a:t>activities</a:t>
            </a:r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it-IT" sz="2800" dirty="0" err="1">
                <a:solidFill>
                  <a:schemeClr val="accent1">
                    <a:lumMod val="75000"/>
                  </a:schemeClr>
                </a:solidFill>
              </a:rPr>
              <a:t>klein-project</a:t>
            </a:r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it-IT" sz="2800" dirty="0" err="1">
                <a:solidFill>
                  <a:schemeClr val="accent1">
                    <a:lumMod val="75000"/>
                  </a:schemeClr>
                </a:solidFill>
              </a:rPr>
              <a:t>activities</a:t>
            </a:r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it-IT" sz="2800" dirty="0" err="1">
                <a:solidFill>
                  <a:schemeClr val="accent1">
                    <a:lumMod val="75000"/>
                  </a:schemeClr>
                </a:solidFill>
              </a:rPr>
              <a:t>klein-project</a:t>
            </a:r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D3B16B-7577-9F47-ABD8-63A899AF410E}"/>
              </a:ext>
            </a:extLst>
          </p:cNvPr>
          <p:cNvSpPr txBox="1"/>
          <p:nvPr/>
        </p:nvSpPr>
        <p:spPr>
          <a:xfrm>
            <a:off x="198495" y="2273777"/>
            <a:ext cx="689678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400" cap="all" dirty="0"/>
              <a:t>è</a:t>
            </a:r>
            <a:r>
              <a:rPr lang="it-IT" sz="3400" dirty="0"/>
              <a:t> ispirato ai 3 famosi volumi di Klein </a:t>
            </a:r>
            <a:r>
              <a:rPr lang="it-IT" sz="3400" i="1" dirty="0"/>
              <a:t>Matematiche Elementari da un Punto di Vista Superiore</a:t>
            </a:r>
            <a:r>
              <a:rPr lang="it-IT" sz="3400" dirty="0"/>
              <a:t>, e vuole introdurre gli insegnanti agli sviluppi recenti  della matematica creando un valido collegamento con la loro attività quotidiana in classe.  </a:t>
            </a:r>
          </a:p>
        </p:txBody>
      </p:sp>
    </p:spTree>
    <p:extLst>
      <p:ext uri="{BB962C8B-B14F-4D97-AF65-F5344CB8AC3E}">
        <p14:creationId xmlns:p14="http://schemas.microsoft.com/office/powerpoint/2010/main" val="4257949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52400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/>
              <a:t>I materiali</a:t>
            </a:r>
          </a:p>
        </p:txBody>
      </p:sp>
      <p:sp>
        <p:nvSpPr>
          <p:cNvPr id="5" name="Rettangolo 4"/>
          <p:cNvSpPr/>
          <p:nvPr/>
        </p:nvSpPr>
        <p:spPr>
          <a:xfrm>
            <a:off x="709769" y="461665"/>
            <a:ext cx="1077246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4400" dirty="0"/>
          </a:p>
          <a:p>
            <a:pPr algn="ctr"/>
            <a:r>
              <a:rPr lang="it-IT" sz="4400" dirty="0"/>
              <a:t>“</a:t>
            </a:r>
            <a:r>
              <a:rPr lang="it-IT" sz="4400" b="1" dirty="0" err="1"/>
              <a:t>Vignettes</a:t>
            </a:r>
            <a:r>
              <a:rPr lang="it-IT" sz="4400" dirty="0"/>
              <a:t>”: </a:t>
            </a:r>
          </a:p>
          <a:p>
            <a:pPr algn="ctr"/>
            <a:r>
              <a:rPr lang="it-IT" sz="4400" dirty="0"/>
              <a:t>brevi </a:t>
            </a:r>
            <a:r>
              <a:rPr lang="it-IT" sz="4400" b="1" dirty="0"/>
              <a:t>storie matematiche </a:t>
            </a:r>
            <a:r>
              <a:rPr lang="it-IT" sz="4400" dirty="0"/>
              <a:t>su di un argomento specifico, che invoglino alla lettura.</a:t>
            </a:r>
          </a:p>
          <a:p>
            <a:pPr algn="ctr"/>
            <a:endParaRPr lang="it-IT" sz="1400" dirty="0"/>
          </a:p>
          <a:p>
            <a:pPr algn="ctr"/>
            <a:r>
              <a:rPr lang="it-IT" sz="4400" dirty="0"/>
              <a:t>Sono in inglese ma molte sono tradotte in varie lingue, tra cui l’Italiano grazie all’UMI.</a:t>
            </a:r>
          </a:p>
          <a:p>
            <a:pPr algn="ctr"/>
            <a:endParaRPr lang="it-IT" sz="4400" dirty="0"/>
          </a:p>
          <a:p>
            <a:pPr marL="457200" indent="-457200" algn="ctr">
              <a:buFontTx/>
              <a:buChar char="-"/>
            </a:pPr>
            <a:endParaRPr lang="it-IT" sz="44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5C10F13-F68E-C044-A30D-B92D66762660}"/>
              </a:ext>
            </a:extLst>
          </p:cNvPr>
          <p:cNvSpPr txBox="1"/>
          <p:nvPr/>
        </p:nvSpPr>
        <p:spPr>
          <a:xfrm>
            <a:off x="2374056" y="6211669"/>
            <a:ext cx="9817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>
                <a:solidFill>
                  <a:schemeClr val="accent1">
                    <a:lumMod val="75000"/>
                  </a:schemeClr>
                </a:solidFill>
              </a:rPr>
              <a:t>https</a:t>
            </a:r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://</a:t>
            </a:r>
            <a:r>
              <a:rPr lang="it-IT" sz="3600" dirty="0" err="1">
                <a:solidFill>
                  <a:schemeClr val="accent1">
                    <a:lumMod val="75000"/>
                  </a:schemeClr>
                </a:solidFill>
              </a:rPr>
              <a:t>umi.dm.unibo.it</a:t>
            </a:r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/%20progetti/</a:t>
            </a:r>
            <a:r>
              <a:rPr lang="it-IT" sz="3600" dirty="0" err="1">
                <a:solidFill>
                  <a:schemeClr val="accent1">
                    <a:lumMod val="75000"/>
                  </a:schemeClr>
                </a:solidFill>
              </a:rPr>
              <a:t>klein-project</a:t>
            </a:r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/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760EE8-8E8E-7248-BFA0-AE4E3681F407}"/>
              </a:ext>
            </a:extLst>
          </p:cNvPr>
          <p:cNvSpPr txBox="1"/>
          <p:nvPr/>
        </p:nvSpPr>
        <p:spPr>
          <a:xfrm>
            <a:off x="7955356" y="5565338"/>
            <a:ext cx="4064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>
                <a:solidFill>
                  <a:schemeClr val="accent1">
                    <a:lumMod val="75000"/>
                  </a:schemeClr>
                </a:solidFill>
              </a:rPr>
              <a:t>blog.kleinproject.org</a:t>
            </a:r>
            <a:endParaRPr lang="it-IT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586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>
            <a:extLst>
              <a:ext uri="{FF2B5EF4-FFF2-40B4-BE49-F238E27FC236}">
                <a16:creationId xmlns:a16="http://schemas.microsoft.com/office/drawing/2014/main" id="{84F6F581-9832-CF42-953B-F92720850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573" y="103509"/>
            <a:ext cx="6135630" cy="1980896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1BE4E0D-AD14-3F47-92C4-ED4935733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850" y="-14539"/>
            <a:ext cx="5943600" cy="530080"/>
          </a:xfrm>
          <a:prstGeom prst="rect">
            <a:avLst/>
          </a:prstGeom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4A531845-6936-9F42-BE7D-D0D3E0CE2B7B}"/>
              </a:ext>
            </a:extLst>
          </p:cNvPr>
          <p:cNvGrpSpPr/>
          <p:nvPr/>
        </p:nvGrpSpPr>
        <p:grpSpPr>
          <a:xfrm>
            <a:off x="-331630" y="715024"/>
            <a:ext cx="6909667" cy="6882837"/>
            <a:chOff x="-331630" y="810274"/>
            <a:chExt cx="6909667" cy="6882837"/>
          </a:xfrm>
        </p:grpSpPr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2F84A2A6-1F3B-AA45-A2C8-8EF9F20E6C66}"/>
                </a:ext>
              </a:extLst>
            </p:cNvPr>
            <p:cNvGrpSpPr/>
            <p:nvPr/>
          </p:nvGrpSpPr>
          <p:grpSpPr>
            <a:xfrm>
              <a:off x="-331630" y="810274"/>
              <a:ext cx="6909667" cy="6882837"/>
              <a:chOff x="-522130" y="562624"/>
              <a:chExt cx="6909667" cy="6882837"/>
            </a:xfrm>
          </p:grpSpPr>
          <p:grpSp>
            <p:nvGrpSpPr>
              <p:cNvPr id="10" name="Gruppo 9">
                <a:extLst>
                  <a:ext uri="{FF2B5EF4-FFF2-40B4-BE49-F238E27FC236}">
                    <a16:creationId xmlns:a16="http://schemas.microsoft.com/office/drawing/2014/main" id="{5960789C-9244-BE4A-9BFB-3C9286665BAA}"/>
                  </a:ext>
                </a:extLst>
              </p:cNvPr>
              <p:cNvGrpSpPr/>
              <p:nvPr/>
            </p:nvGrpSpPr>
            <p:grpSpPr>
              <a:xfrm>
                <a:off x="-9890" y="2937230"/>
                <a:ext cx="5654383" cy="3883245"/>
                <a:chOff x="140585" y="2312197"/>
                <a:chExt cx="5654383" cy="3883245"/>
              </a:xfrm>
            </p:grpSpPr>
            <p:pic>
              <p:nvPicPr>
                <p:cNvPr id="3" name="Immagine 2">
                  <a:extLst>
                    <a:ext uri="{FF2B5EF4-FFF2-40B4-BE49-F238E27FC236}">
                      <a16:creationId xmlns:a16="http://schemas.microsoft.com/office/drawing/2014/main" id="{F3C7C9E1-6EA3-474A-A895-CC508089B3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40585" y="2312197"/>
                  <a:ext cx="5654383" cy="3883245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" name="Rettangolo 5">
                      <a:extLst>
                        <a:ext uri="{FF2B5EF4-FFF2-40B4-BE49-F238E27FC236}">
                          <a16:creationId xmlns:a16="http://schemas.microsoft.com/office/drawing/2014/main" id="{594CA3D0-759F-A248-AC07-D9C11905CC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09595" y="3213862"/>
                      <a:ext cx="3541803" cy="910890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2"/>
                    </a:lnRef>
                    <a:fillRef idx="1">
                      <a:schemeClr val="lt1"/>
                    </a:fillRef>
                    <a:effectRef idx="0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it-IT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it-IT" sz="2800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it-IT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it-IT" sz="2800" i="0">
                                <a:latin typeface="Cambria Math" panose="02040503050406030204" pitchFamily="18" charset="0"/>
                              </a:rPr>
                              <m:t>)=</m:t>
                            </m:r>
                            <m:sSub>
                              <m:sSubPr>
                                <m:ctrlPr>
                                  <a:rPr lang="it-IT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800" i="1">
                                    <a:latin typeface="Cambria Math" panose="02040503050406030204" pitchFamily="18" charset="0"/>
                                  </a:rPr>
                                  <m:t>𝐿𝑜𝑔</m:t>
                                </m:r>
                              </m:e>
                              <m:sub>
                                <m:r>
                                  <a:rPr lang="it-IT" sz="2800" i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it-IT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2800" i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den>
                                </m:f>
                              </m:e>
                            </m:d>
                          </m:oMath>
                        </m:oMathPara>
                      </a14:m>
                      <a:endParaRPr lang="it-IT" sz="2800" dirty="0"/>
                    </a:p>
                  </p:txBody>
                </p:sp>
              </mc:Choice>
              <mc:Fallback xmlns="">
                <p:sp>
                  <p:nvSpPr>
                    <p:cNvPr id="6" name="Rettangolo 5">
                      <a:extLst>
                        <a:ext uri="{FF2B5EF4-FFF2-40B4-BE49-F238E27FC236}">
                          <a16:creationId xmlns:a16="http://schemas.microsoft.com/office/drawing/2014/main" id="{594CA3D0-759F-A248-AC07-D9C11905CCE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09595" y="3213862"/>
                      <a:ext cx="3541803" cy="91089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4110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it-IT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F70FD0AD-A5F0-4D4A-9507-FF5D76BFEE7B}"/>
                  </a:ext>
                </a:extLst>
              </p:cNvPr>
              <p:cNvSpPr/>
              <p:nvPr/>
            </p:nvSpPr>
            <p:spPr>
              <a:xfrm>
                <a:off x="-9890" y="2778579"/>
                <a:ext cx="6387537" cy="31024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673F19FD-60C4-2E43-A0BC-FE8915CBF63D}"/>
                  </a:ext>
                </a:extLst>
              </p:cNvPr>
              <p:cNvSpPr/>
              <p:nvPr/>
            </p:nvSpPr>
            <p:spPr>
              <a:xfrm>
                <a:off x="0" y="6357256"/>
                <a:ext cx="6387537" cy="63271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054229A7-E7B3-F540-81A0-3711EAFD4EE5}"/>
                  </a:ext>
                </a:extLst>
              </p:cNvPr>
              <p:cNvSpPr/>
              <p:nvPr/>
            </p:nvSpPr>
            <p:spPr>
              <a:xfrm rot="5400000">
                <a:off x="3186801" y="4411117"/>
                <a:ext cx="5435973" cy="63271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id="{99EE6472-0CD3-984D-AB10-AC4833DA41E0}"/>
                  </a:ext>
                </a:extLst>
              </p:cNvPr>
              <p:cNvSpPr/>
              <p:nvPr/>
            </p:nvSpPr>
            <p:spPr>
              <a:xfrm rot="5400000">
                <a:off x="-3399541" y="3440035"/>
                <a:ext cx="6387537" cy="63271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3C1E4934-18FE-7D4C-B242-2901159B2C22}"/>
                  </a:ext>
                </a:extLst>
              </p:cNvPr>
              <p:cNvSpPr txBox="1"/>
              <p:nvPr/>
            </p:nvSpPr>
            <p:spPr>
              <a:xfrm>
                <a:off x="411981" y="2105996"/>
                <a:ext cx="4875053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sz="3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legge di </a:t>
                </a:r>
                <a:r>
                  <a:rPr lang="it-IT" sz="30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Benford</a:t>
                </a:r>
                <a:r>
                  <a:rPr lang="it-IT" sz="3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it-IT" sz="3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imparare a intercettare le frodi</a:t>
                </a:r>
              </a:p>
            </p:txBody>
          </p:sp>
        </p:grp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63E8B282-DD44-824D-9B4A-F5DF87EF8205}"/>
                </a:ext>
              </a:extLst>
            </p:cNvPr>
            <p:cNvSpPr/>
            <p:nvPr/>
          </p:nvSpPr>
          <p:spPr>
            <a:xfrm>
              <a:off x="180611" y="2218262"/>
              <a:ext cx="5664272" cy="463973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AF25D16E-9BFF-B249-BA61-0E751757F7CA}"/>
                </a:ext>
              </a:extLst>
            </p:cNvPr>
            <p:cNvSpPr/>
            <p:nvPr/>
          </p:nvSpPr>
          <p:spPr>
            <a:xfrm>
              <a:off x="2768063" y="3467100"/>
              <a:ext cx="781050" cy="4847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29C3A8DE-6311-4540-ADE2-B21044ECB6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3700" y="3141725"/>
            <a:ext cx="4964528" cy="3699680"/>
          </a:xfrm>
          <a:prstGeom prst="rect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BC8B2C46-789F-3A43-BBA4-A7C5D27E1840}"/>
              </a:ext>
            </a:extLst>
          </p:cNvPr>
          <p:cNvSpPr/>
          <p:nvPr/>
        </p:nvSpPr>
        <p:spPr>
          <a:xfrm>
            <a:off x="6352811" y="2142062"/>
            <a:ext cx="5664272" cy="46397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1C24F417-89A0-9E40-8F0D-3B09B21C205B}"/>
              </a:ext>
            </a:extLst>
          </p:cNvPr>
          <p:cNvSpPr txBox="1"/>
          <p:nvPr/>
        </p:nvSpPr>
        <p:spPr>
          <a:xfrm>
            <a:off x="6810501" y="2184770"/>
            <a:ext cx="4807727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it-IT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funziona Google:</a:t>
            </a:r>
          </a:p>
          <a:p>
            <a:pPr algn="ctr"/>
            <a:r>
              <a:rPr lang="it-IT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catene di </a:t>
            </a:r>
            <a:r>
              <a:rPr lang="it-IT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Markov</a:t>
            </a:r>
            <a:r>
              <a:rPr lang="it-IT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it-IT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autovalori</a:t>
            </a:r>
            <a:endParaRPr lang="it-IT" sz="3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A788273-ADCC-1040-AADD-443E65DCA0B2}"/>
              </a:ext>
            </a:extLst>
          </p:cNvPr>
          <p:cNvSpPr txBox="1"/>
          <p:nvPr/>
        </p:nvSpPr>
        <p:spPr>
          <a:xfrm>
            <a:off x="-170162" y="118550"/>
            <a:ext cx="3433953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LeftFacing"/>
              <a:lightRig rig="threePt" dir="t"/>
            </a:scene3d>
          </a:bodyPr>
          <a:lstStyle/>
          <a:p>
            <a:r>
              <a:rPr lang="it-IT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Esempi</a:t>
            </a:r>
          </a:p>
        </p:txBody>
      </p:sp>
    </p:spTree>
    <p:extLst>
      <p:ext uri="{BB962C8B-B14F-4D97-AF65-F5344CB8AC3E}">
        <p14:creationId xmlns:p14="http://schemas.microsoft.com/office/powerpoint/2010/main" val="3123956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AAC29B7-2798-F642-BF53-A8FE63555A5B}"/>
              </a:ext>
            </a:extLst>
          </p:cNvPr>
          <p:cNvSpPr txBox="1"/>
          <p:nvPr/>
        </p:nvSpPr>
        <p:spPr>
          <a:xfrm>
            <a:off x="1088068" y="2510210"/>
            <a:ext cx="98152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Loro obiettivo è di colmare il divario tra la matematica spiegata in una vignetta classica e il suo concreto utilizzo in classe (trasposizione didattica). </a:t>
            </a:r>
          </a:p>
          <a:p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L’ICMI chiede ora agli insegnanti e ai ricercatori di scrivere Vignette-Ponte per il Progetto Klein.</a:t>
            </a:r>
          </a:p>
          <a:p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Saranno tra l’altro oggetto di presentazione e discussione a ICME 14 (luglio 2021).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D76E1E4-B97C-2F43-824C-2947849D0EC0}"/>
              </a:ext>
            </a:extLst>
          </p:cNvPr>
          <p:cNvSpPr txBox="1"/>
          <p:nvPr/>
        </p:nvSpPr>
        <p:spPr>
          <a:xfrm>
            <a:off x="786349" y="1509937"/>
            <a:ext cx="106191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nuovo tipo di «vignette»: le «Vignette Ponte»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ADA16C3-3BFA-3646-8B54-761F69669863}"/>
              </a:ext>
            </a:extLst>
          </p:cNvPr>
          <p:cNvSpPr txBox="1"/>
          <p:nvPr/>
        </p:nvSpPr>
        <p:spPr>
          <a:xfrm>
            <a:off x="1064918" y="359194"/>
            <a:ext cx="99181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Proposta appena approvata dall’EC dell’ICMI: </a:t>
            </a:r>
          </a:p>
        </p:txBody>
      </p:sp>
    </p:spTree>
    <p:extLst>
      <p:ext uri="{BB962C8B-B14F-4D97-AF65-F5344CB8AC3E}">
        <p14:creationId xmlns:p14="http://schemas.microsoft.com/office/powerpoint/2010/main" val="940646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09734BB-0D21-944F-BDD7-D64B22B7AFE8}"/>
              </a:ext>
            </a:extLst>
          </p:cNvPr>
          <p:cNvSpPr txBox="1"/>
          <p:nvPr/>
        </p:nvSpPr>
        <p:spPr>
          <a:xfrm>
            <a:off x="927570" y="995089"/>
            <a:ext cx="10744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Liceo Matematico può essere un vivaio fecondo per la produzione di vignette ponte. </a:t>
            </a:r>
          </a:p>
          <a:p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Torino abbiamo fatto nostro questo progetto e ora l’invito è esteso a tutte le sedi.</a:t>
            </a:r>
          </a:p>
          <a:p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Chiunque sia interessato scriva a:</a:t>
            </a:r>
          </a:p>
          <a:p>
            <a:pPr algn="ctr"/>
            <a:r>
              <a:rPr lang="it-IT" sz="4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ferdinando.arzarello@unito.it</a:t>
            </a:r>
            <a:endParaRPr lang="it-IT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4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ornella.robutti@unito.it</a:t>
            </a:r>
            <a:endParaRPr lang="it-IT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7724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387</Words>
  <Application>Microsoft Macintosh PowerPoint</Application>
  <PresentationFormat>Widescreen</PresentationFormat>
  <Paragraphs>43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Microsoft Office User</cp:lastModifiedBy>
  <cp:revision>34</cp:revision>
  <dcterms:created xsi:type="dcterms:W3CDTF">2020-09-12T14:00:52Z</dcterms:created>
  <dcterms:modified xsi:type="dcterms:W3CDTF">2020-09-30T15:38:51Z</dcterms:modified>
</cp:coreProperties>
</file>