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60" r:id="rId2"/>
    <p:sldId id="263" r:id="rId3"/>
    <p:sldId id="264" r:id="rId4"/>
    <p:sldId id="256" r:id="rId5"/>
    <p:sldId id="265" r:id="rId6"/>
    <p:sldId id="257" r:id="rId7"/>
    <p:sldId id="259" r:id="rId8"/>
    <p:sldId id="25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72C4E-3505-449B-AC57-F360A65567D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D80F81-9F1A-4C19-BB48-03524B26AECC}">
      <dgm:prSet/>
      <dgm:spPr/>
      <dgm:t>
        <a:bodyPr/>
        <a:lstStyle/>
        <a:p>
          <a:r>
            <a:rPr lang="en-US" dirty="0" err="1"/>
            <a:t>Strutture</a:t>
          </a:r>
          <a:r>
            <a:rPr lang="en-US" dirty="0"/>
            <a:t> </a:t>
          </a:r>
          <a:r>
            <a:rPr lang="en-US" dirty="0" err="1"/>
            <a:t>algebriche</a:t>
          </a:r>
          <a:r>
            <a:rPr lang="en-US" dirty="0"/>
            <a:t> (</a:t>
          </a:r>
          <a:r>
            <a:rPr lang="en-US" dirty="0" err="1"/>
            <a:t>Permutazioni</a:t>
          </a:r>
          <a:r>
            <a:rPr lang="en-US" dirty="0"/>
            <a:t>)</a:t>
          </a:r>
        </a:p>
      </dgm:t>
    </dgm:pt>
    <dgm:pt modelId="{73A234B2-9E37-4702-B311-62CEA794F84A}" type="parTrans" cxnId="{FAF011E7-CA72-41FB-8632-E53355516FB5}">
      <dgm:prSet/>
      <dgm:spPr/>
      <dgm:t>
        <a:bodyPr/>
        <a:lstStyle/>
        <a:p>
          <a:endParaRPr lang="en-US"/>
        </a:p>
      </dgm:t>
    </dgm:pt>
    <dgm:pt modelId="{6C924AF0-7C75-4427-A1AA-875A502EBD9B}" type="sibTrans" cxnId="{FAF011E7-CA72-41FB-8632-E53355516FB5}">
      <dgm:prSet/>
      <dgm:spPr/>
      <dgm:t>
        <a:bodyPr/>
        <a:lstStyle/>
        <a:p>
          <a:endParaRPr lang="en-US"/>
        </a:p>
      </dgm:t>
    </dgm:pt>
    <dgm:pt modelId="{2B0BA0F9-8A39-4F49-8D8E-B8B76C80F14A}">
      <dgm:prSet/>
      <dgm:spPr/>
      <dgm:t>
        <a:bodyPr/>
        <a:lstStyle/>
        <a:p>
          <a:r>
            <a:rPr lang="en-US" dirty="0"/>
            <a:t>Numeri </a:t>
          </a:r>
          <a:r>
            <a:rPr lang="en-US" dirty="0" err="1"/>
            <a:t>razionali</a:t>
          </a:r>
          <a:r>
            <a:rPr lang="en-US" dirty="0"/>
            <a:t> e </a:t>
          </a:r>
          <a:r>
            <a:rPr lang="en-US" dirty="0" err="1"/>
            <a:t>irrazionali</a:t>
          </a:r>
          <a:r>
            <a:rPr lang="en-US" dirty="0"/>
            <a:t> (Fidia)</a:t>
          </a:r>
        </a:p>
      </dgm:t>
    </dgm:pt>
    <dgm:pt modelId="{01BC7D69-1ABE-4C28-A41F-B7C47E9EB8FB}" type="parTrans" cxnId="{587F36FA-E78F-4620-B9CD-0E41ACFD8C06}">
      <dgm:prSet/>
      <dgm:spPr/>
      <dgm:t>
        <a:bodyPr/>
        <a:lstStyle/>
        <a:p>
          <a:endParaRPr lang="it-IT"/>
        </a:p>
      </dgm:t>
    </dgm:pt>
    <dgm:pt modelId="{0DAB377A-F2CD-4E9B-B25C-71D389EE34AA}" type="sibTrans" cxnId="{587F36FA-E78F-4620-B9CD-0E41ACFD8C06}">
      <dgm:prSet/>
      <dgm:spPr/>
      <dgm:t>
        <a:bodyPr/>
        <a:lstStyle/>
        <a:p>
          <a:endParaRPr lang="it-IT"/>
        </a:p>
      </dgm:t>
    </dgm:pt>
    <dgm:pt modelId="{9DEDD4FC-8D37-4C87-A5AB-183C52BA2E7C}">
      <dgm:prSet/>
      <dgm:spPr/>
      <dgm:t>
        <a:bodyPr/>
        <a:lstStyle/>
        <a:p>
          <a:r>
            <a:rPr lang="en-US" dirty="0"/>
            <a:t>Algebra e </a:t>
          </a:r>
          <a:r>
            <a:rPr lang="en-US" dirty="0" err="1"/>
            <a:t>Geometria</a:t>
          </a:r>
          <a:r>
            <a:rPr lang="en-US" dirty="0"/>
            <a:t> (</a:t>
          </a:r>
          <a:r>
            <a:rPr lang="en-US" dirty="0" err="1"/>
            <a:t>Zenone</a:t>
          </a:r>
          <a:r>
            <a:rPr lang="en-US" dirty="0"/>
            <a:t> e Ruffini)</a:t>
          </a:r>
        </a:p>
      </dgm:t>
    </dgm:pt>
    <dgm:pt modelId="{A61FE131-590A-4ECD-9964-37CEAD2C6C08}" type="parTrans" cxnId="{581164BB-F65B-48B4-9946-7C2F61185247}">
      <dgm:prSet/>
      <dgm:spPr/>
      <dgm:t>
        <a:bodyPr/>
        <a:lstStyle/>
        <a:p>
          <a:endParaRPr lang="it-IT"/>
        </a:p>
      </dgm:t>
    </dgm:pt>
    <dgm:pt modelId="{2B099D22-5303-4D62-8E46-BBF2E2EFF152}" type="sibTrans" cxnId="{581164BB-F65B-48B4-9946-7C2F61185247}">
      <dgm:prSet/>
      <dgm:spPr/>
      <dgm:t>
        <a:bodyPr/>
        <a:lstStyle/>
        <a:p>
          <a:endParaRPr lang="it-IT"/>
        </a:p>
      </dgm:t>
    </dgm:pt>
    <dgm:pt modelId="{BCDBEAA9-118D-4A0B-AE4C-8896A5AE08DF}">
      <dgm:prSet/>
      <dgm:spPr/>
      <dgm:t>
        <a:bodyPr/>
        <a:lstStyle/>
        <a:p>
          <a:r>
            <a:rPr lang="en-US" dirty="0"/>
            <a:t>Algebra e </a:t>
          </a:r>
          <a:r>
            <a:rPr lang="en-US" dirty="0" err="1"/>
            <a:t>Geometria</a:t>
          </a:r>
          <a:r>
            <a:rPr lang="en-US" dirty="0"/>
            <a:t> (MCD </a:t>
          </a:r>
          <a:r>
            <a:rPr lang="en-US" dirty="0" err="1"/>
            <a:t>geometrico</a:t>
          </a:r>
          <a:r>
            <a:rPr lang="en-US" dirty="0"/>
            <a:t>)</a:t>
          </a:r>
        </a:p>
      </dgm:t>
    </dgm:pt>
    <dgm:pt modelId="{FBBB4722-0886-4E8A-8E8C-4304B158E166}" type="parTrans" cxnId="{D8FEC24C-1B5B-49CC-919F-3DC0B67132AE}">
      <dgm:prSet/>
      <dgm:spPr/>
      <dgm:t>
        <a:bodyPr/>
        <a:lstStyle/>
        <a:p>
          <a:endParaRPr lang="it-IT"/>
        </a:p>
      </dgm:t>
    </dgm:pt>
    <dgm:pt modelId="{4A9CB9AF-198D-48EE-8184-94ED7A894E02}" type="sibTrans" cxnId="{D8FEC24C-1B5B-49CC-919F-3DC0B67132AE}">
      <dgm:prSet/>
      <dgm:spPr/>
      <dgm:t>
        <a:bodyPr/>
        <a:lstStyle/>
        <a:p>
          <a:endParaRPr lang="it-IT"/>
        </a:p>
      </dgm:t>
    </dgm:pt>
    <dgm:pt modelId="{5F18BE58-BF1F-45D4-BF6B-6322B2492F29}">
      <dgm:prSet/>
      <dgm:spPr/>
      <dgm:t>
        <a:bodyPr/>
        <a:lstStyle/>
        <a:p>
          <a:r>
            <a:rPr lang="en-US" dirty="0" err="1"/>
            <a:t>Insiemi</a:t>
          </a:r>
          <a:r>
            <a:rPr lang="en-US" dirty="0"/>
            <a:t> </a:t>
          </a:r>
          <a:r>
            <a:rPr lang="en-US" dirty="0" err="1"/>
            <a:t>finiti</a:t>
          </a:r>
          <a:r>
            <a:rPr lang="en-US" dirty="0"/>
            <a:t> e </a:t>
          </a:r>
          <a:r>
            <a:rPr lang="en-US" dirty="0" err="1"/>
            <a:t>infiniti</a:t>
          </a:r>
          <a:endParaRPr lang="en-US" dirty="0"/>
        </a:p>
      </dgm:t>
    </dgm:pt>
    <dgm:pt modelId="{3E114663-EB2A-4AC8-AB3F-535E2BD09103}" type="parTrans" cxnId="{22D28BD6-E1E0-43F5-97A9-205DDA370B4D}">
      <dgm:prSet/>
      <dgm:spPr/>
      <dgm:t>
        <a:bodyPr/>
        <a:lstStyle/>
        <a:p>
          <a:endParaRPr lang="it-IT"/>
        </a:p>
      </dgm:t>
    </dgm:pt>
    <dgm:pt modelId="{5AF73968-B047-45B3-B27A-ADDC94DEEBC5}" type="sibTrans" cxnId="{22D28BD6-E1E0-43F5-97A9-205DDA370B4D}">
      <dgm:prSet/>
      <dgm:spPr/>
      <dgm:t>
        <a:bodyPr/>
        <a:lstStyle/>
        <a:p>
          <a:endParaRPr lang="it-IT"/>
        </a:p>
      </dgm:t>
    </dgm:pt>
    <dgm:pt modelId="{F7123F2D-62FE-4587-8BC1-4BA524B147A2}" type="pres">
      <dgm:prSet presAssocID="{E7672C4E-3505-449B-AC57-F360A65567D4}" presName="linear" presStyleCnt="0">
        <dgm:presLayoutVars>
          <dgm:animLvl val="lvl"/>
          <dgm:resizeHandles val="exact"/>
        </dgm:presLayoutVars>
      </dgm:prSet>
      <dgm:spPr/>
    </dgm:pt>
    <dgm:pt modelId="{CA419356-37E6-40D5-A7A3-0AD9E0B8696C}" type="pres">
      <dgm:prSet presAssocID="{5F18BE58-BF1F-45D4-BF6B-6322B2492F2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DA40528-AC48-435A-93C5-804CFC206291}" type="pres">
      <dgm:prSet presAssocID="{5AF73968-B047-45B3-B27A-ADDC94DEEBC5}" presName="spacer" presStyleCnt="0"/>
      <dgm:spPr/>
    </dgm:pt>
    <dgm:pt modelId="{4B4B6EAB-9D86-4417-83DB-83E6F9947521}" type="pres">
      <dgm:prSet presAssocID="{80D80F81-9F1A-4C19-BB48-03524B26AEC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79FA8A1-47E4-4752-8914-C14A27DACC16}" type="pres">
      <dgm:prSet presAssocID="{6C924AF0-7C75-4427-A1AA-875A502EBD9B}" presName="spacer" presStyleCnt="0"/>
      <dgm:spPr/>
    </dgm:pt>
    <dgm:pt modelId="{B6FDB3E9-60BA-454B-91E1-0E21C22177F5}" type="pres">
      <dgm:prSet presAssocID="{2B0BA0F9-8A39-4F49-8D8E-B8B76C80F14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DDB7D65-FF59-482A-8F77-D43963535872}" type="pres">
      <dgm:prSet presAssocID="{0DAB377A-F2CD-4E9B-B25C-71D389EE34AA}" presName="spacer" presStyleCnt="0"/>
      <dgm:spPr/>
    </dgm:pt>
    <dgm:pt modelId="{90C1F28A-62EB-4368-95BE-5CB3FB815190}" type="pres">
      <dgm:prSet presAssocID="{9DEDD4FC-8D37-4C87-A5AB-183C52BA2E7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75B11BD-487B-436C-A649-BA346ABD7505}" type="pres">
      <dgm:prSet presAssocID="{2B099D22-5303-4D62-8E46-BBF2E2EFF152}" presName="spacer" presStyleCnt="0"/>
      <dgm:spPr/>
    </dgm:pt>
    <dgm:pt modelId="{74B741B5-BCE7-4EAA-94E1-9618E338DF77}" type="pres">
      <dgm:prSet presAssocID="{BCDBEAA9-118D-4A0B-AE4C-8896A5AE08D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237230C-2F2D-4B33-BFDD-F43395CE025F}" type="presOf" srcId="{5F18BE58-BF1F-45D4-BF6B-6322B2492F29}" destId="{CA419356-37E6-40D5-A7A3-0AD9E0B8696C}" srcOrd="0" destOrd="0" presId="urn:microsoft.com/office/officeart/2005/8/layout/vList2"/>
    <dgm:cxn modelId="{9120D245-1FD3-4814-919A-09BDA2114524}" type="presOf" srcId="{2B0BA0F9-8A39-4F49-8D8E-B8B76C80F14A}" destId="{B6FDB3E9-60BA-454B-91E1-0E21C22177F5}" srcOrd="0" destOrd="0" presId="urn:microsoft.com/office/officeart/2005/8/layout/vList2"/>
    <dgm:cxn modelId="{D8FEC24C-1B5B-49CC-919F-3DC0B67132AE}" srcId="{E7672C4E-3505-449B-AC57-F360A65567D4}" destId="{BCDBEAA9-118D-4A0B-AE4C-8896A5AE08DF}" srcOrd="4" destOrd="0" parTransId="{FBBB4722-0886-4E8A-8E8C-4304B158E166}" sibTransId="{4A9CB9AF-198D-48EE-8184-94ED7A894E02}"/>
    <dgm:cxn modelId="{24797073-13AD-4589-AE13-DA00460B756F}" type="presOf" srcId="{E7672C4E-3505-449B-AC57-F360A65567D4}" destId="{F7123F2D-62FE-4587-8BC1-4BA524B147A2}" srcOrd="0" destOrd="0" presId="urn:microsoft.com/office/officeart/2005/8/layout/vList2"/>
    <dgm:cxn modelId="{ACB01491-4385-4385-91DC-FEEED8772C0B}" type="presOf" srcId="{80D80F81-9F1A-4C19-BB48-03524B26AECC}" destId="{4B4B6EAB-9D86-4417-83DB-83E6F9947521}" srcOrd="0" destOrd="0" presId="urn:microsoft.com/office/officeart/2005/8/layout/vList2"/>
    <dgm:cxn modelId="{9CB752AF-9A56-4711-AC37-67516E002A85}" type="presOf" srcId="{9DEDD4FC-8D37-4C87-A5AB-183C52BA2E7C}" destId="{90C1F28A-62EB-4368-95BE-5CB3FB815190}" srcOrd="0" destOrd="0" presId="urn:microsoft.com/office/officeart/2005/8/layout/vList2"/>
    <dgm:cxn modelId="{581164BB-F65B-48B4-9946-7C2F61185247}" srcId="{E7672C4E-3505-449B-AC57-F360A65567D4}" destId="{9DEDD4FC-8D37-4C87-A5AB-183C52BA2E7C}" srcOrd="3" destOrd="0" parTransId="{A61FE131-590A-4ECD-9964-37CEAD2C6C08}" sibTransId="{2B099D22-5303-4D62-8E46-BBF2E2EFF152}"/>
    <dgm:cxn modelId="{D5FB92C7-0812-4016-88C2-5B71437E3633}" type="presOf" srcId="{BCDBEAA9-118D-4A0B-AE4C-8896A5AE08DF}" destId="{74B741B5-BCE7-4EAA-94E1-9618E338DF77}" srcOrd="0" destOrd="0" presId="urn:microsoft.com/office/officeart/2005/8/layout/vList2"/>
    <dgm:cxn modelId="{22D28BD6-E1E0-43F5-97A9-205DDA370B4D}" srcId="{E7672C4E-3505-449B-AC57-F360A65567D4}" destId="{5F18BE58-BF1F-45D4-BF6B-6322B2492F29}" srcOrd="0" destOrd="0" parTransId="{3E114663-EB2A-4AC8-AB3F-535E2BD09103}" sibTransId="{5AF73968-B047-45B3-B27A-ADDC94DEEBC5}"/>
    <dgm:cxn modelId="{FAF011E7-CA72-41FB-8632-E53355516FB5}" srcId="{E7672C4E-3505-449B-AC57-F360A65567D4}" destId="{80D80F81-9F1A-4C19-BB48-03524B26AECC}" srcOrd="1" destOrd="0" parTransId="{73A234B2-9E37-4702-B311-62CEA794F84A}" sibTransId="{6C924AF0-7C75-4427-A1AA-875A502EBD9B}"/>
    <dgm:cxn modelId="{587F36FA-E78F-4620-B9CD-0E41ACFD8C06}" srcId="{E7672C4E-3505-449B-AC57-F360A65567D4}" destId="{2B0BA0F9-8A39-4F49-8D8E-B8B76C80F14A}" srcOrd="2" destOrd="0" parTransId="{01BC7D69-1ABE-4C28-A41F-B7C47E9EB8FB}" sibTransId="{0DAB377A-F2CD-4E9B-B25C-71D389EE34AA}"/>
    <dgm:cxn modelId="{6EFF668D-3F97-4696-9B13-420A529AB84D}" type="presParOf" srcId="{F7123F2D-62FE-4587-8BC1-4BA524B147A2}" destId="{CA419356-37E6-40D5-A7A3-0AD9E0B8696C}" srcOrd="0" destOrd="0" presId="urn:microsoft.com/office/officeart/2005/8/layout/vList2"/>
    <dgm:cxn modelId="{BED89F4F-5513-4194-8021-BFD4CFAA94F0}" type="presParOf" srcId="{F7123F2D-62FE-4587-8BC1-4BA524B147A2}" destId="{6DA40528-AC48-435A-93C5-804CFC206291}" srcOrd="1" destOrd="0" presId="urn:microsoft.com/office/officeart/2005/8/layout/vList2"/>
    <dgm:cxn modelId="{CA861A48-D9FC-44EC-89DC-22F14604B609}" type="presParOf" srcId="{F7123F2D-62FE-4587-8BC1-4BA524B147A2}" destId="{4B4B6EAB-9D86-4417-83DB-83E6F9947521}" srcOrd="2" destOrd="0" presId="urn:microsoft.com/office/officeart/2005/8/layout/vList2"/>
    <dgm:cxn modelId="{413BE6D7-3334-4B12-916E-331C5AE8A0F9}" type="presParOf" srcId="{F7123F2D-62FE-4587-8BC1-4BA524B147A2}" destId="{E79FA8A1-47E4-4752-8914-C14A27DACC16}" srcOrd="3" destOrd="0" presId="urn:microsoft.com/office/officeart/2005/8/layout/vList2"/>
    <dgm:cxn modelId="{39CBC693-2162-4787-ABC8-34E991287C27}" type="presParOf" srcId="{F7123F2D-62FE-4587-8BC1-4BA524B147A2}" destId="{B6FDB3E9-60BA-454B-91E1-0E21C22177F5}" srcOrd="4" destOrd="0" presId="urn:microsoft.com/office/officeart/2005/8/layout/vList2"/>
    <dgm:cxn modelId="{31888369-2A7E-4230-9487-416ED898A0EF}" type="presParOf" srcId="{F7123F2D-62FE-4587-8BC1-4BA524B147A2}" destId="{8DDB7D65-FF59-482A-8F77-D43963535872}" srcOrd="5" destOrd="0" presId="urn:microsoft.com/office/officeart/2005/8/layout/vList2"/>
    <dgm:cxn modelId="{536EA3C1-29C8-4CA5-B11C-5E5653F8CC26}" type="presParOf" srcId="{F7123F2D-62FE-4587-8BC1-4BA524B147A2}" destId="{90C1F28A-62EB-4368-95BE-5CB3FB815190}" srcOrd="6" destOrd="0" presId="urn:microsoft.com/office/officeart/2005/8/layout/vList2"/>
    <dgm:cxn modelId="{FB8B65CC-5498-4AAA-9102-21F782696356}" type="presParOf" srcId="{F7123F2D-62FE-4587-8BC1-4BA524B147A2}" destId="{075B11BD-487B-436C-A649-BA346ABD7505}" srcOrd="7" destOrd="0" presId="urn:microsoft.com/office/officeart/2005/8/layout/vList2"/>
    <dgm:cxn modelId="{2F124F95-4B94-4D2F-8815-B1520B4E7DC8}" type="presParOf" srcId="{F7123F2D-62FE-4587-8BC1-4BA524B147A2}" destId="{74B741B5-BCE7-4EAA-94E1-9618E338DF7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72C4E-3505-449B-AC57-F360A65567D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D80F81-9F1A-4C19-BB48-03524B26AECC}">
      <dgm:prSet/>
      <dgm:spPr/>
      <dgm:t>
        <a:bodyPr/>
        <a:lstStyle/>
        <a:p>
          <a:r>
            <a:rPr lang="it-IT" dirty="0"/>
            <a:t>Pitagora e il pentagono regolare</a:t>
          </a:r>
          <a:endParaRPr lang="en-US" dirty="0"/>
        </a:p>
      </dgm:t>
    </dgm:pt>
    <dgm:pt modelId="{73A234B2-9E37-4702-B311-62CEA794F84A}" type="parTrans" cxnId="{FAF011E7-CA72-41FB-8632-E53355516FB5}">
      <dgm:prSet/>
      <dgm:spPr/>
      <dgm:t>
        <a:bodyPr/>
        <a:lstStyle/>
        <a:p>
          <a:endParaRPr lang="en-US"/>
        </a:p>
      </dgm:t>
    </dgm:pt>
    <dgm:pt modelId="{6C924AF0-7C75-4427-A1AA-875A502EBD9B}" type="sibTrans" cxnId="{FAF011E7-CA72-41FB-8632-E53355516FB5}">
      <dgm:prSet/>
      <dgm:spPr/>
      <dgm:t>
        <a:bodyPr/>
        <a:lstStyle/>
        <a:p>
          <a:endParaRPr lang="en-US"/>
        </a:p>
      </dgm:t>
    </dgm:pt>
    <dgm:pt modelId="{E901BEA0-9583-4AD2-B7AE-92B1879BB94E}">
      <dgm:prSet/>
      <dgm:spPr/>
      <dgm:t>
        <a:bodyPr/>
        <a:lstStyle/>
        <a:p>
          <a:r>
            <a:rPr lang="it-IT" dirty="0"/>
            <a:t> Ippocrate e le lunule</a:t>
          </a:r>
          <a:endParaRPr lang="en-US" dirty="0"/>
        </a:p>
      </dgm:t>
    </dgm:pt>
    <dgm:pt modelId="{7696BCBF-6666-43D8-A28C-9FF00E3FCA34}" type="parTrans" cxnId="{DB0E67CF-5A3E-4D2E-AF11-A5DE0C38F40F}">
      <dgm:prSet/>
      <dgm:spPr/>
      <dgm:t>
        <a:bodyPr/>
        <a:lstStyle/>
        <a:p>
          <a:endParaRPr lang="en-US"/>
        </a:p>
      </dgm:t>
    </dgm:pt>
    <dgm:pt modelId="{0C0B4FEE-B659-433D-A494-80089706C37B}" type="sibTrans" cxnId="{DB0E67CF-5A3E-4D2E-AF11-A5DE0C38F40F}">
      <dgm:prSet/>
      <dgm:spPr/>
      <dgm:t>
        <a:bodyPr/>
        <a:lstStyle/>
        <a:p>
          <a:endParaRPr lang="en-US"/>
        </a:p>
      </dgm:t>
    </dgm:pt>
    <dgm:pt modelId="{C4A7A83B-35BE-495C-B825-9294E563AAA3}">
      <dgm:prSet/>
      <dgm:spPr/>
      <dgm:t>
        <a:bodyPr/>
        <a:lstStyle/>
        <a:p>
          <a:r>
            <a:rPr lang="it-IT" dirty="0"/>
            <a:t> Archita e la duplicazione del cubo</a:t>
          </a:r>
          <a:endParaRPr lang="en-US" dirty="0"/>
        </a:p>
      </dgm:t>
    </dgm:pt>
    <dgm:pt modelId="{603B6D31-10A8-443D-82C1-EC17A2B89CCF}" type="parTrans" cxnId="{B49345F3-C9FB-4EBA-A65D-CFBEEB2B7656}">
      <dgm:prSet/>
      <dgm:spPr/>
      <dgm:t>
        <a:bodyPr/>
        <a:lstStyle/>
        <a:p>
          <a:endParaRPr lang="en-US"/>
        </a:p>
      </dgm:t>
    </dgm:pt>
    <dgm:pt modelId="{CB7F3388-8627-4FA6-ABEC-D5BC8DB5F6B7}" type="sibTrans" cxnId="{B49345F3-C9FB-4EBA-A65D-CFBEEB2B7656}">
      <dgm:prSet/>
      <dgm:spPr/>
      <dgm:t>
        <a:bodyPr/>
        <a:lstStyle/>
        <a:p>
          <a:endParaRPr lang="en-US"/>
        </a:p>
      </dgm:t>
    </dgm:pt>
    <dgm:pt modelId="{12B08A3C-1F82-4124-8807-ABB3BEAB4608}">
      <dgm:prSet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 Sistemi assiomatici</a:t>
          </a:r>
          <a:endParaRPr lang="en-US" dirty="0">
            <a:solidFill>
              <a:schemeClr val="bg1"/>
            </a:solidFill>
          </a:endParaRPr>
        </a:p>
      </dgm:t>
    </dgm:pt>
    <dgm:pt modelId="{3A636CFF-70C7-47D7-8200-C47EC0346958}" type="parTrans" cxnId="{C637897A-23D3-4720-BD22-32B07BD7DC75}">
      <dgm:prSet/>
      <dgm:spPr/>
      <dgm:t>
        <a:bodyPr/>
        <a:lstStyle/>
        <a:p>
          <a:endParaRPr lang="en-US"/>
        </a:p>
      </dgm:t>
    </dgm:pt>
    <dgm:pt modelId="{57770C08-1D6E-4FE3-BFB9-AF5738F722F3}" type="sibTrans" cxnId="{C637897A-23D3-4720-BD22-32B07BD7DC75}">
      <dgm:prSet/>
      <dgm:spPr/>
      <dgm:t>
        <a:bodyPr/>
        <a:lstStyle/>
        <a:p>
          <a:endParaRPr lang="en-US"/>
        </a:p>
      </dgm:t>
    </dgm:pt>
    <dgm:pt modelId="{537AB3EB-027B-483E-86EC-551C3398CFB4}">
      <dgm:prSet/>
      <dgm:spPr/>
      <dgm:t>
        <a:bodyPr/>
        <a:lstStyle/>
        <a:p>
          <a:r>
            <a:rPr lang="it-IT" dirty="0"/>
            <a:t> Il V Postulato</a:t>
          </a:r>
          <a:endParaRPr lang="en-US" dirty="0"/>
        </a:p>
      </dgm:t>
    </dgm:pt>
    <dgm:pt modelId="{E6244B4F-B9CB-41CA-8238-7FAB24BB9C2C}" type="parTrans" cxnId="{84372895-C832-49A9-A22E-B15A6EA3CC32}">
      <dgm:prSet/>
      <dgm:spPr/>
      <dgm:t>
        <a:bodyPr/>
        <a:lstStyle/>
        <a:p>
          <a:endParaRPr lang="en-US"/>
        </a:p>
      </dgm:t>
    </dgm:pt>
    <dgm:pt modelId="{82416532-0588-4FE4-ADA7-5FB876561FF2}" type="sibTrans" cxnId="{84372895-C832-49A9-A22E-B15A6EA3CC32}">
      <dgm:prSet/>
      <dgm:spPr/>
      <dgm:t>
        <a:bodyPr/>
        <a:lstStyle/>
        <a:p>
          <a:endParaRPr lang="en-US"/>
        </a:p>
      </dgm:t>
    </dgm:pt>
    <dgm:pt modelId="{D414288E-66C3-41A6-A212-C442EB3EBEA2}">
      <dgm:prSet/>
      <dgm:spPr/>
      <dgm:t>
        <a:bodyPr/>
        <a:lstStyle/>
        <a:p>
          <a:r>
            <a:rPr lang="en-US" dirty="0" err="1"/>
            <a:t>Talete</a:t>
          </a:r>
          <a:r>
            <a:rPr lang="en-US" dirty="0"/>
            <a:t> e le ombre</a:t>
          </a:r>
        </a:p>
      </dgm:t>
    </dgm:pt>
    <dgm:pt modelId="{70A468AC-52F3-4F67-8A41-661DBB8D0FA9}" type="parTrans" cxnId="{A1A7F943-80C7-4CDB-9DCA-209022A19589}">
      <dgm:prSet/>
      <dgm:spPr/>
      <dgm:t>
        <a:bodyPr/>
        <a:lstStyle/>
        <a:p>
          <a:endParaRPr lang="it-IT"/>
        </a:p>
      </dgm:t>
    </dgm:pt>
    <dgm:pt modelId="{D0931569-D473-4FFE-B96F-5EA22F76D7E7}" type="sibTrans" cxnId="{A1A7F943-80C7-4CDB-9DCA-209022A19589}">
      <dgm:prSet/>
      <dgm:spPr/>
      <dgm:t>
        <a:bodyPr/>
        <a:lstStyle/>
        <a:p>
          <a:endParaRPr lang="it-IT"/>
        </a:p>
      </dgm:t>
    </dgm:pt>
    <dgm:pt modelId="{F7123F2D-62FE-4587-8BC1-4BA524B147A2}" type="pres">
      <dgm:prSet presAssocID="{E7672C4E-3505-449B-AC57-F360A65567D4}" presName="linear" presStyleCnt="0">
        <dgm:presLayoutVars>
          <dgm:animLvl val="lvl"/>
          <dgm:resizeHandles val="exact"/>
        </dgm:presLayoutVars>
      </dgm:prSet>
      <dgm:spPr/>
    </dgm:pt>
    <dgm:pt modelId="{11B5AEDC-3C4E-4326-BA87-A27831C90DE4}" type="pres">
      <dgm:prSet presAssocID="{D414288E-66C3-41A6-A212-C442EB3EBEA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C0C6C6E-C30C-40E9-9245-D0499B68183C}" type="pres">
      <dgm:prSet presAssocID="{D0931569-D473-4FFE-B96F-5EA22F76D7E7}" presName="spacer" presStyleCnt="0"/>
      <dgm:spPr/>
    </dgm:pt>
    <dgm:pt modelId="{4B4B6EAB-9D86-4417-83DB-83E6F9947521}" type="pres">
      <dgm:prSet presAssocID="{80D80F81-9F1A-4C19-BB48-03524B26AEC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79FA8A1-47E4-4752-8914-C14A27DACC16}" type="pres">
      <dgm:prSet presAssocID="{6C924AF0-7C75-4427-A1AA-875A502EBD9B}" presName="spacer" presStyleCnt="0"/>
      <dgm:spPr/>
    </dgm:pt>
    <dgm:pt modelId="{E624CCE1-AF20-4468-A029-6AEACEF6F83C}" type="pres">
      <dgm:prSet presAssocID="{E901BEA0-9583-4AD2-B7AE-92B1879BB94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259A845-0F87-40AF-B394-EFEF7E515278}" type="pres">
      <dgm:prSet presAssocID="{0C0B4FEE-B659-433D-A494-80089706C37B}" presName="spacer" presStyleCnt="0"/>
      <dgm:spPr/>
    </dgm:pt>
    <dgm:pt modelId="{F88340CC-63D9-405D-A19A-5DA5357C984C}" type="pres">
      <dgm:prSet presAssocID="{C4A7A83B-35BE-495C-B825-9294E563AAA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5A27A2D-B7D5-435F-8728-14B8A0F6F8D9}" type="pres">
      <dgm:prSet presAssocID="{CB7F3388-8627-4FA6-ABEC-D5BC8DB5F6B7}" presName="spacer" presStyleCnt="0"/>
      <dgm:spPr/>
    </dgm:pt>
    <dgm:pt modelId="{6B590F9B-1752-4D49-A5A9-F6BB361AA7C6}" type="pres">
      <dgm:prSet presAssocID="{12B08A3C-1F82-4124-8807-ABB3BEAB460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9DD29A3-D0C4-4871-844B-8994CB2F721C}" type="pres">
      <dgm:prSet presAssocID="{57770C08-1D6E-4FE3-BFB9-AF5738F722F3}" presName="spacer" presStyleCnt="0"/>
      <dgm:spPr/>
    </dgm:pt>
    <dgm:pt modelId="{41804E77-EB5B-4C67-8DE7-CD76BC0CC867}" type="pres">
      <dgm:prSet presAssocID="{537AB3EB-027B-483E-86EC-551C3398CFB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4268C1B-5728-4622-B9D8-9AB1E3E88AC7}" type="presOf" srcId="{E901BEA0-9583-4AD2-B7AE-92B1879BB94E}" destId="{E624CCE1-AF20-4468-A029-6AEACEF6F83C}" srcOrd="0" destOrd="0" presId="urn:microsoft.com/office/officeart/2005/8/layout/vList2"/>
    <dgm:cxn modelId="{A1A7F943-80C7-4CDB-9DCA-209022A19589}" srcId="{E7672C4E-3505-449B-AC57-F360A65567D4}" destId="{D414288E-66C3-41A6-A212-C442EB3EBEA2}" srcOrd="0" destOrd="0" parTransId="{70A468AC-52F3-4F67-8A41-661DBB8D0FA9}" sibTransId="{D0931569-D473-4FFE-B96F-5EA22F76D7E7}"/>
    <dgm:cxn modelId="{A0E81751-E2BE-45FD-A2FE-88C2A73E5132}" type="presOf" srcId="{537AB3EB-027B-483E-86EC-551C3398CFB4}" destId="{41804E77-EB5B-4C67-8DE7-CD76BC0CC867}" srcOrd="0" destOrd="0" presId="urn:microsoft.com/office/officeart/2005/8/layout/vList2"/>
    <dgm:cxn modelId="{24797073-13AD-4589-AE13-DA00460B756F}" type="presOf" srcId="{E7672C4E-3505-449B-AC57-F360A65567D4}" destId="{F7123F2D-62FE-4587-8BC1-4BA524B147A2}" srcOrd="0" destOrd="0" presId="urn:microsoft.com/office/officeart/2005/8/layout/vList2"/>
    <dgm:cxn modelId="{C637897A-23D3-4720-BD22-32B07BD7DC75}" srcId="{E7672C4E-3505-449B-AC57-F360A65567D4}" destId="{12B08A3C-1F82-4124-8807-ABB3BEAB4608}" srcOrd="4" destOrd="0" parTransId="{3A636CFF-70C7-47D7-8200-C47EC0346958}" sibTransId="{57770C08-1D6E-4FE3-BFB9-AF5738F722F3}"/>
    <dgm:cxn modelId="{4D1A9A87-8AB5-459F-82B1-5F5D9095CD5F}" type="presOf" srcId="{12B08A3C-1F82-4124-8807-ABB3BEAB4608}" destId="{6B590F9B-1752-4D49-A5A9-F6BB361AA7C6}" srcOrd="0" destOrd="0" presId="urn:microsoft.com/office/officeart/2005/8/layout/vList2"/>
    <dgm:cxn modelId="{ACB01491-4385-4385-91DC-FEEED8772C0B}" type="presOf" srcId="{80D80F81-9F1A-4C19-BB48-03524B26AECC}" destId="{4B4B6EAB-9D86-4417-83DB-83E6F9947521}" srcOrd="0" destOrd="0" presId="urn:microsoft.com/office/officeart/2005/8/layout/vList2"/>
    <dgm:cxn modelId="{84372895-C832-49A9-A22E-B15A6EA3CC32}" srcId="{E7672C4E-3505-449B-AC57-F360A65567D4}" destId="{537AB3EB-027B-483E-86EC-551C3398CFB4}" srcOrd="5" destOrd="0" parTransId="{E6244B4F-B9CB-41CA-8238-7FAB24BB9C2C}" sibTransId="{82416532-0588-4FE4-ADA7-5FB876561FF2}"/>
    <dgm:cxn modelId="{1244EBC8-FC0B-4420-9D4B-E775929D1F82}" type="presOf" srcId="{C4A7A83B-35BE-495C-B825-9294E563AAA3}" destId="{F88340CC-63D9-405D-A19A-5DA5357C984C}" srcOrd="0" destOrd="0" presId="urn:microsoft.com/office/officeart/2005/8/layout/vList2"/>
    <dgm:cxn modelId="{DB0E67CF-5A3E-4D2E-AF11-A5DE0C38F40F}" srcId="{E7672C4E-3505-449B-AC57-F360A65567D4}" destId="{E901BEA0-9583-4AD2-B7AE-92B1879BB94E}" srcOrd="2" destOrd="0" parTransId="{7696BCBF-6666-43D8-A28C-9FF00E3FCA34}" sibTransId="{0C0B4FEE-B659-433D-A494-80089706C37B}"/>
    <dgm:cxn modelId="{FAF011E7-CA72-41FB-8632-E53355516FB5}" srcId="{E7672C4E-3505-449B-AC57-F360A65567D4}" destId="{80D80F81-9F1A-4C19-BB48-03524B26AECC}" srcOrd="1" destOrd="0" parTransId="{73A234B2-9E37-4702-B311-62CEA794F84A}" sibTransId="{6C924AF0-7C75-4427-A1AA-875A502EBD9B}"/>
    <dgm:cxn modelId="{86F14AEC-1CB0-4F9D-B1FB-B062B1BF82B2}" type="presOf" srcId="{D414288E-66C3-41A6-A212-C442EB3EBEA2}" destId="{11B5AEDC-3C4E-4326-BA87-A27831C90DE4}" srcOrd="0" destOrd="0" presId="urn:microsoft.com/office/officeart/2005/8/layout/vList2"/>
    <dgm:cxn modelId="{B49345F3-C9FB-4EBA-A65D-CFBEEB2B7656}" srcId="{E7672C4E-3505-449B-AC57-F360A65567D4}" destId="{C4A7A83B-35BE-495C-B825-9294E563AAA3}" srcOrd="3" destOrd="0" parTransId="{603B6D31-10A8-443D-82C1-EC17A2B89CCF}" sibTransId="{CB7F3388-8627-4FA6-ABEC-D5BC8DB5F6B7}"/>
    <dgm:cxn modelId="{4D979450-41E9-4AA5-A934-AB8380E3D892}" type="presParOf" srcId="{F7123F2D-62FE-4587-8BC1-4BA524B147A2}" destId="{11B5AEDC-3C4E-4326-BA87-A27831C90DE4}" srcOrd="0" destOrd="0" presId="urn:microsoft.com/office/officeart/2005/8/layout/vList2"/>
    <dgm:cxn modelId="{F84DE7D4-8552-4B4A-9325-B4FFBFF86447}" type="presParOf" srcId="{F7123F2D-62FE-4587-8BC1-4BA524B147A2}" destId="{5C0C6C6E-C30C-40E9-9245-D0499B68183C}" srcOrd="1" destOrd="0" presId="urn:microsoft.com/office/officeart/2005/8/layout/vList2"/>
    <dgm:cxn modelId="{CA861A48-D9FC-44EC-89DC-22F14604B609}" type="presParOf" srcId="{F7123F2D-62FE-4587-8BC1-4BA524B147A2}" destId="{4B4B6EAB-9D86-4417-83DB-83E6F9947521}" srcOrd="2" destOrd="0" presId="urn:microsoft.com/office/officeart/2005/8/layout/vList2"/>
    <dgm:cxn modelId="{413BE6D7-3334-4B12-916E-331C5AE8A0F9}" type="presParOf" srcId="{F7123F2D-62FE-4587-8BC1-4BA524B147A2}" destId="{E79FA8A1-47E4-4752-8914-C14A27DACC16}" srcOrd="3" destOrd="0" presId="urn:microsoft.com/office/officeart/2005/8/layout/vList2"/>
    <dgm:cxn modelId="{CC379825-EC83-4159-B6D1-C052C2F9178C}" type="presParOf" srcId="{F7123F2D-62FE-4587-8BC1-4BA524B147A2}" destId="{E624CCE1-AF20-4468-A029-6AEACEF6F83C}" srcOrd="4" destOrd="0" presId="urn:microsoft.com/office/officeart/2005/8/layout/vList2"/>
    <dgm:cxn modelId="{FA5B2775-4D5D-40BB-B327-252FF0BFED1E}" type="presParOf" srcId="{F7123F2D-62FE-4587-8BC1-4BA524B147A2}" destId="{4259A845-0F87-40AF-B394-EFEF7E515278}" srcOrd="5" destOrd="0" presId="urn:microsoft.com/office/officeart/2005/8/layout/vList2"/>
    <dgm:cxn modelId="{A2919E84-C676-4003-8A38-DE058EC74A8E}" type="presParOf" srcId="{F7123F2D-62FE-4587-8BC1-4BA524B147A2}" destId="{F88340CC-63D9-405D-A19A-5DA5357C984C}" srcOrd="6" destOrd="0" presId="urn:microsoft.com/office/officeart/2005/8/layout/vList2"/>
    <dgm:cxn modelId="{6F7FAB60-3092-4CA1-9B29-C2DDC3215B38}" type="presParOf" srcId="{F7123F2D-62FE-4587-8BC1-4BA524B147A2}" destId="{85A27A2D-B7D5-435F-8728-14B8A0F6F8D9}" srcOrd="7" destOrd="0" presId="urn:microsoft.com/office/officeart/2005/8/layout/vList2"/>
    <dgm:cxn modelId="{8681E1DC-8B04-4F3E-AA75-5F32BC13ED61}" type="presParOf" srcId="{F7123F2D-62FE-4587-8BC1-4BA524B147A2}" destId="{6B590F9B-1752-4D49-A5A9-F6BB361AA7C6}" srcOrd="8" destOrd="0" presId="urn:microsoft.com/office/officeart/2005/8/layout/vList2"/>
    <dgm:cxn modelId="{7F33FC3C-C22E-468B-8398-9758F6F2F33A}" type="presParOf" srcId="{F7123F2D-62FE-4587-8BC1-4BA524B147A2}" destId="{59DD29A3-D0C4-4871-844B-8994CB2F721C}" srcOrd="9" destOrd="0" presId="urn:microsoft.com/office/officeart/2005/8/layout/vList2"/>
    <dgm:cxn modelId="{B4D35A7B-329C-4083-8B93-D2DECE7D0E7D}" type="presParOf" srcId="{F7123F2D-62FE-4587-8BC1-4BA524B147A2}" destId="{41804E77-EB5B-4C67-8DE7-CD76BC0CC86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19356-37E6-40D5-A7A3-0AD9E0B8696C}">
      <dsp:nvSpPr>
        <dsp:cNvPr id="0" name=""/>
        <dsp:cNvSpPr/>
      </dsp:nvSpPr>
      <dsp:spPr>
        <a:xfrm>
          <a:off x="0" y="1210376"/>
          <a:ext cx="7964557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Insiemi</a:t>
          </a:r>
          <a:r>
            <a:rPr lang="en-US" sz="3200" kern="1200" dirty="0"/>
            <a:t> </a:t>
          </a:r>
          <a:r>
            <a:rPr lang="en-US" sz="3200" kern="1200" dirty="0" err="1"/>
            <a:t>finiti</a:t>
          </a:r>
          <a:r>
            <a:rPr lang="en-US" sz="3200" kern="1200" dirty="0"/>
            <a:t> e </a:t>
          </a:r>
          <a:r>
            <a:rPr lang="en-US" sz="3200" kern="1200" dirty="0" err="1"/>
            <a:t>infiniti</a:t>
          </a:r>
          <a:endParaRPr lang="en-US" sz="3200" kern="1200" dirty="0"/>
        </a:p>
      </dsp:txBody>
      <dsp:txXfrm>
        <a:off x="37467" y="1247843"/>
        <a:ext cx="7889623" cy="692586"/>
      </dsp:txXfrm>
    </dsp:sp>
    <dsp:sp modelId="{4B4B6EAB-9D86-4417-83DB-83E6F9947521}">
      <dsp:nvSpPr>
        <dsp:cNvPr id="0" name=""/>
        <dsp:cNvSpPr/>
      </dsp:nvSpPr>
      <dsp:spPr>
        <a:xfrm>
          <a:off x="0" y="2070056"/>
          <a:ext cx="7964557" cy="767520"/>
        </a:xfrm>
        <a:prstGeom prst="roundRect">
          <a:avLst/>
        </a:prstGeom>
        <a:solidFill>
          <a:schemeClr val="accent5">
            <a:hueOff val="-12512"/>
            <a:satOff val="-8389"/>
            <a:lumOff val="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Strutture</a:t>
          </a:r>
          <a:r>
            <a:rPr lang="en-US" sz="3200" kern="1200" dirty="0"/>
            <a:t> </a:t>
          </a:r>
          <a:r>
            <a:rPr lang="en-US" sz="3200" kern="1200" dirty="0" err="1"/>
            <a:t>algebriche</a:t>
          </a:r>
          <a:r>
            <a:rPr lang="en-US" sz="3200" kern="1200" dirty="0"/>
            <a:t> (</a:t>
          </a:r>
          <a:r>
            <a:rPr lang="en-US" sz="3200" kern="1200" dirty="0" err="1"/>
            <a:t>Permutazioni</a:t>
          </a:r>
          <a:r>
            <a:rPr lang="en-US" sz="3200" kern="1200" dirty="0"/>
            <a:t>)</a:t>
          </a:r>
        </a:p>
      </dsp:txBody>
      <dsp:txXfrm>
        <a:off x="37467" y="2107523"/>
        <a:ext cx="7889623" cy="692586"/>
      </dsp:txXfrm>
    </dsp:sp>
    <dsp:sp modelId="{B6FDB3E9-60BA-454B-91E1-0E21C22177F5}">
      <dsp:nvSpPr>
        <dsp:cNvPr id="0" name=""/>
        <dsp:cNvSpPr/>
      </dsp:nvSpPr>
      <dsp:spPr>
        <a:xfrm>
          <a:off x="0" y="2929736"/>
          <a:ext cx="7964557" cy="767520"/>
        </a:xfrm>
        <a:prstGeom prst="roundRect">
          <a:avLst/>
        </a:prstGeom>
        <a:solidFill>
          <a:schemeClr val="accent5">
            <a:hueOff val="-25025"/>
            <a:satOff val="-16779"/>
            <a:lumOff val="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Numeri </a:t>
          </a:r>
          <a:r>
            <a:rPr lang="en-US" sz="3200" kern="1200" dirty="0" err="1"/>
            <a:t>razionali</a:t>
          </a:r>
          <a:r>
            <a:rPr lang="en-US" sz="3200" kern="1200" dirty="0"/>
            <a:t> e </a:t>
          </a:r>
          <a:r>
            <a:rPr lang="en-US" sz="3200" kern="1200" dirty="0" err="1"/>
            <a:t>irrazionali</a:t>
          </a:r>
          <a:r>
            <a:rPr lang="en-US" sz="3200" kern="1200" dirty="0"/>
            <a:t> (Fidia)</a:t>
          </a:r>
        </a:p>
      </dsp:txBody>
      <dsp:txXfrm>
        <a:off x="37467" y="2967203"/>
        <a:ext cx="7889623" cy="692586"/>
      </dsp:txXfrm>
    </dsp:sp>
    <dsp:sp modelId="{90C1F28A-62EB-4368-95BE-5CB3FB815190}">
      <dsp:nvSpPr>
        <dsp:cNvPr id="0" name=""/>
        <dsp:cNvSpPr/>
      </dsp:nvSpPr>
      <dsp:spPr>
        <a:xfrm>
          <a:off x="0" y="3789417"/>
          <a:ext cx="7964557" cy="767520"/>
        </a:xfrm>
        <a:prstGeom prst="roundRect">
          <a:avLst/>
        </a:prstGeom>
        <a:solidFill>
          <a:schemeClr val="accent5">
            <a:hueOff val="-37537"/>
            <a:satOff val="-25168"/>
            <a:lumOff val="6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Algebra e </a:t>
          </a:r>
          <a:r>
            <a:rPr lang="en-US" sz="3200" kern="1200" dirty="0" err="1"/>
            <a:t>Geometria</a:t>
          </a:r>
          <a:r>
            <a:rPr lang="en-US" sz="3200" kern="1200" dirty="0"/>
            <a:t> (</a:t>
          </a:r>
          <a:r>
            <a:rPr lang="en-US" sz="3200" kern="1200" dirty="0" err="1"/>
            <a:t>Zenone</a:t>
          </a:r>
          <a:r>
            <a:rPr lang="en-US" sz="3200" kern="1200" dirty="0"/>
            <a:t> e Ruffini)</a:t>
          </a:r>
        </a:p>
      </dsp:txBody>
      <dsp:txXfrm>
        <a:off x="37467" y="3826884"/>
        <a:ext cx="7889623" cy="692586"/>
      </dsp:txXfrm>
    </dsp:sp>
    <dsp:sp modelId="{74B741B5-BCE7-4EAA-94E1-9618E338DF77}">
      <dsp:nvSpPr>
        <dsp:cNvPr id="0" name=""/>
        <dsp:cNvSpPr/>
      </dsp:nvSpPr>
      <dsp:spPr>
        <a:xfrm>
          <a:off x="0" y="4649097"/>
          <a:ext cx="7964557" cy="767520"/>
        </a:xfrm>
        <a:prstGeom prst="roundRect">
          <a:avLst/>
        </a:prstGeom>
        <a:solidFill>
          <a:schemeClr val="accent5">
            <a:hueOff val="-50049"/>
            <a:satOff val="-33558"/>
            <a:lumOff val="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Algebra e </a:t>
          </a:r>
          <a:r>
            <a:rPr lang="en-US" sz="3200" kern="1200" dirty="0" err="1"/>
            <a:t>Geometria</a:t>
          </a:r>
          <a:r>
            <a:rPr lang="en-US" sz="3200" kern="1200" dirty="0"/>
            <a:t> (MCD </a:t>
          </a:r>
          <a:r>
            <a:rPr lang="en-US" sz="3200" kern="1200" dirty="0" err="1"/>
            <a:t>geometrico</a:t>
          </a:r>
          <a:r>
            <a:rPr lang="en-US" sz="3200" kern="1200" dirty="0"/>
            <a:t>)</a:t>
          </a:r>
        </a:p>
      </dsp:txBody>
      <dsp:txXfrm>
        <a:off x="37467" y="4686564"/>
        <a:ext cx="7889623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5AEDC-3C4E-4326-BA87-A27831C90DE4}">
      <dsp:nvSpPr>
        <dsp:cNvPr id="0" name=""/>
        <dsp:cNvSpPr/>
      </dsp:nvSpPr>
      <dsp:spPr>
        <a:xfrm>
          <a:off x="0" y="446993"/>
          <a:ext cx="7762460" cy="8394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Talete</a:t>
          </a:r>
          <a:r>
            <a:rPr lang="en-US" sz="3500" kern="1200" dirty="0"/>
            <a:t> e le ombre</a:t>
          </a:r>
        </a:p>
      </dsp:txBody>
      <dsp:txXfrm>
        <a:off x="40980" y="487973"/>
        <a:ext cx="7680500" cy="757514"/>
      </dsp:txXfrm>
    </dsp:sp>
    <dsp:sp modelId="{4B4B6EAB-9D86-4417-83DB-83E6F9947521}">
      <dsp:nvSpPr>
        <dsp:cNvPr id="0" name=""/>
        <dsp:cNvSpPr/>
      </dsp:nvSpPr>
      <dsp:spPr>
        <a:xfrm>
          <a:off x="0" y="1387268"/>
          <a:ext cx="7762460" cy="839474"/>
        </a:xfrm>
        <a:prstGeom prst="roundRect">
          <a:avLst/>
        </a:prstGeom>
        <a:solidFill>
          <a:schemeClr val="accent5">
            <a:hueOff val="-10010"/>
            <a:satOff val="-6712"/>
            <a:lumOff val="1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Pitagora e il pentagono regolare</a:t>
          </a:r>
          <a:endParaRPr lang="en-US" sz="3500" kern="1200" dirty="0"/>
        </a:p>
      </dsp:txBody>
      <dsp:txXfrm>
        <a:off x="40980" y="1428248"/>
        <a:ext cx="7680500" cy="757514"/>
      </dsp:txXfrm>
    </dsp:sp>
    <dsp:sp modelId="{E624CCE1-AF20-4468-A029-6AEACEF6F83C}">
      <dsp:nvSpPr>
        <dsp:cNvPr id="0" name=""/>
        <dsp:cNvSpPr/>
      </dsp:nvSpPr>
      <dsp:spPr>
        <a:xfrm>
          <a:off x="0" y="2327543"/>
          <a:ext cx="7762460" cy="839474"/>
        </a:xfrm>
        <a:prstGeom prst="roundRect">
          <a:avLst/>
        </a:prstGeom>
        <a:solidFill>
          <a:schemeClr val="accent5">
            <a:hueOff val="-20020"/>
            <a:satOff val="-13423"/>
            <a:lumOff val="3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 Ippocrate e le lunule</a:t>
          </a:r>
          <a:endParaRPr lang="en-US" sz="3500" kern="1200" dirty="0"/>
        </a:p>
      </dsp:txBody>
      <dsp:txXfrm>
        <a:off x="40980" y="2368523"/>
        <a:ext cx="7680500" cy="757514"/>
      </dsp:txXfrm>
    </dsp:sp>
    <dsp:sp modelId="{F88340CC-63D9-405D-A19A-5DA5357C984C}">
      <dsp:nvSpPr>
        <dsp:cNvPr id="0" name=""/>
        <dsp:cNvSpPr/>
      </dsp:nvSpPr>
      <dsp:spPr>
        <a:xfrm>
          <a:off x="0" y="3267818"/>
          <a:ext cx="7762460" cy="839474"/>
        </a:xfrm>
        <a:prstGeom prst="roundRect">
          <a:avLst/>
        </a:prstGeom>
        <a:solidFill>
          <a:schemeClr val="accent5">
            <a:hueOff val="-30029"/>
            <a:satOff val="-20135"/>
            <a:lumOff val="5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 Archita e la duplicazione del cubo</a:t>
          </a:r>
          <a:endParaRPr lang="en-US" sz="3500" kern="1200" dirty="0"/>
        </a:p>
      </dsp:txBody>
      <dsp:txXfrm>
        <a:off x="40980" y="3308798"/>
        <a:ext cx="7680500" cy="757514"/>
      </dsp:txXfrm>
    </dsp:sp>
    <dsp:sp modelId="{6B590F9B-1752-4D49-A5A9-F6BB361AA7C6}">
      <dsp:nvSpPr>
        <dsp:cNvPr id="0" name=""/>
        <dsp:cNvSpPr/>
      </dsp:nvSpPr>
      <dsp:spPr>
        <a:xfrm>
          <a:off x="0" y="4208093"/>
          <a:ext cx="7762460" cy="839474"/>
        </a:xfrm>
        <a:prstGeom prst="roundRect">
          <a:avLst/>
        </a:prstGeom>
        <a:solidFill>
          <a:schemeClr val="accent5">
            <a:hueOff val="-40039"/>
            <a:satOff val="-26846"/>
            <a:lumOff val="7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>
              <a:solidFill>
                <a:schemeClr val="bg1"/>
              </a:solidFill>
            </a:rPr>
            <a:t> Sistemi assiomatici</a:t>
          </a:r>
          <a:endParaRPr lang="en-US" sz="3500" kern="1200" dirty="0">
            <a:solidFill>
              <a:schemeClr val="bg1"/>
            </a:solidFill>
          </a:endParaRPr>
        </a:p>
      </dsp:txBody>
      <dsp:txXfrm>
        <a:off x="40980" y="4249073"/>
        <a:ext cx="7680500" cy="757514"/>
      </dsp:txXfrm>
    </dsp:sp>
    <dsp:sp modelId="{41804E77-EB5B-4C67-8DE7-CD76BC0CC867}">
      <dsp:nvSpPr>
        <dsp:cNvPr id="0" name=""/>
        <dsp:cNvSpPr/>
      </dsp:nvSpPr>
      <dsp:spPr>
        <a:xfrm>
          <a:off x="0" y="5148368"/>
          <a:ext cx="7762460" cy="839474"/>
        </a:xfrm>
        <a:prstGeom prst="roundRect">
          <a:avLst/>
        </a:prstGeom>
        <a:solidFill>
          <a:schemeClr val="accent5">
            <a:hueOff val="-50049"/>
            <a:satOff val="-33558"/>
            <a:lumOff val="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 Il V Postulato</a:t>
          </a:r>
          <a:endParaRPr lang="en-US" sz="3500" kern="1200" dirty="0"/>
        </a:p>
      </dsp:txBody>
      <dsp:txXfrm>
        <a:off x="40980" y="5189348"/>
        <a:ext cx="7680500" cy="757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Tuesday, April 27,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3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6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2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Tuesday, April 27,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0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2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5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9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4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4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12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Tuesday, April 27,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0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Tuesday, April 27,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836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44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A516C3-0773-42FD-8CBD-3C75EAE30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0013" y="384313"/>
            <a:ext cx="6911974" cy="3591339"/>
          </a:xfrm>
        </p:spPr>
        <p:txBody>
          <a:bodyPr>
            <a:normAutofit/>
          </a:bodyPr>
          <a:lstStyle/>
          <a:p>
            <a:r>
              <a:rPr lang="it-IT" sz="3200" dirty="0"/>
              <a:t>Università Roma TRE</a:t>
            </a:r>
            <a:br>
              <a:rPr lang="it-IT" sz="3200" dirty="0"/>
            </a:br>
            <a:br>
              <a:rPr lang="it-IT" sz="3200" dirty="0"/>
            </a:br>
            <a:r>
              <a:rPr lang="it-IT" sz="3200" dirty="0"/>
              <a:t>Liceo  «Cannizzaro» IB, IIB</a:t>
            </a:r>
            <a:br>
              <a:rPr lang="it-IT" sz="3200" dirty="0"/>
            </a:br>
            <a:br>
              <a:rPr lang="it-IT" sz="3200" dirty="0"/>
            </a:br>
            <a:r>
              <a:rPr lang="it-IT" sz="3200" dirty="0"/>
              <a:t>Dal 2021/22 Liceo «</a:t>
            </a:r>
            <a:r>
              <a:rPr lang="it-IT" sz="3200" dirty="0" err="1"/>
              <a:t>aristotele</a:t>
            </a:r>
            <a:r>
              <a:rPr lang="it-IT" sz="3200" dirty="0"/>
              <a:t>»</a:t>
            </a:r>
            <a:br>
              <a:rPr lang="it-IT" sz="3200" dirty="0"/>
            </a:br>
            <a:r>
              <a:rPr lang="it-IT" sz="3200" dirty="0"/>
              <a:t>dal 2022/23 Liceo «Peano»</a:t>
            </a:r>
            <a:br>
              <a:rPr lang="it-IT" sz="3200" dirty="0"/>
            </a:br>
            <a:br>
              <a:rPr lang="it-IT" sz="3200" dirty="0"/>
            </a:br>
            <a:endParaRPr lang="it-IT" sz="32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AC36986-F9CF-4CD6-AD3E-A0E731839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4816" y="4333461"/>
            <a:ext cx="9475305" cy="1842052"/>
          </a:xfrm>
        </p:spPr>
        <p:txBody>
          <a:bodyPr>
            <a:normAutofit/>
          </a:bodyPr>
          <a:lstStyle/>
          <a:p>
            <a:r>
              <a:rPr lang="it-IT" dirty="0"/>
              <a:t>Le parallele in classe; riflessioni e progetti</a:t>
            </a:r>
          </a:p>
          <a:p>
            <a:r>
              <a:rPr lang="it-IT" dirty="0"/>
              <a:t>Andrea Bruno</a:t>
            </a:r>
          </a:p>
          <a:p>
            <a:r>
              <a:rPr lang="it-IT" dirty="0"/>
              <a:t>28 aprile 2021</a:t>
            </a:r>
          </a:p>
        </p:txBody>
      </p:sp>
    </p:spTree>
    <p:extLst>
      <p:ext uri="{BB962C8B-B14F-4D97-AF65-F5344CB8AC3E}">
        <p14:creationId xmlns:p14="http://schemas.microsoft.com/office/powerpoint/2010/main" val="329406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575E871-3328-4C97-B9C2-4A97BCB9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it-IT" sz="4800" dirty="0">
                <a:solidFill>
                  <a:schemeClr val="bg1"/>
                </a:solidFill>
              </a:rPr>
              <a:t>Nodi concettuali: primo anno</a:t>
            </a:r>
          </a:p>
        </p:txBody>
      </p:sp>
      <p:graphicFrame>
        <p:nvGraphicFramePr>
          <p:cNvPr id="7" name="Segnaposto contenuto 4">
            <a:extLst>
              <a:ext uri="{FF2B5EF4-FFF2-40B4-BE49-F238E27FC236}">
                <a16:creationId xmlns:a16="http://schemas.microsoft.com/office/drawing/2014/main" id="{6BEA9647-3A50-44C9-967E-EF19F77478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175198"/>
              </p:ext>
            </p:extLst>
          </p:nvPr>
        </p:nvGraphicFramePr>
        <p:xfrm>
          <a:off x="4121426" y="231006"/>
          <a:ext cx="7964557" cy="6626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18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575E871-3328-4C97-B9C2-4A97BCB9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043493" cy="5340097"/>
          </a:xfrm>
        </p:spPr>
        <p:txBody>
          <a:bodyPr anchor="ctr">
            <a:normAutofit/>
          </a:bodyPr>
          <a:lstStyle/>
          <a:p>
            <a:r>
              <a:rPr lang="it-IT" sz="4800" dirty="0">
                <a:solidFill>
                  <a:schemeClr val="bg1"/>
                </a:solidFill>
              </a:rPr>
              <a:t>Secondo anno</a:t>
            </a:r>
          </a:p>
        </p:txBody>
      </p:sp>
      <p:graphicFrame>
        <p:nvGraphicFramePr>
          <p:cNvPr id="7" name="Segnaposto contenuto 4">
            <a:extLst>
              <a:ext uri="{FF2B5EF4-FFF2-40B4-BE49-F238E27FC236}">
                <a16:creationId xmlns:a16="http://schemas.microsoft.com/office/drawing/2014/main" id="{6BEA9647-3A50-44C9-967E-EF19F77478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423149"/>
              </p:ext>
            </p:extLst>
          </p:nvPr>
        </p:nvGraphicFramePr>
        <p:xfrm>
          <a:off x="3591340" y="231006"/>
          <a:ext cx="7762460" cy="6434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90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albero, rettile, tartaruga, esterni&#10;&#10;Descrizione generata automaticamente">
            <a:extLst>
              <a:ext uri="{FF2B5EF4-FFF2-40B4-BE49-F238E27FC236}">
                <a16:creationId xmlns:a16="http://schemas.microsoft.com/office/drawing/2014/main" id="{96938966-B626-4202-915C-DAB039A4BB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18" r="14630" b="2"/>
          <a:stretch/>
        </p:blipFill>
        <p:spPr>
          <a:xfrm>
            <a:off x="647479" y="585438"/>
            <a:ext cx="5437859" cy="5358727"/>
          </a:xfrm>
          <a:custGeom>
            <a:avLst/>
            <a:gdLst/>
            <a:ahLst/>
            <a:cxnLst/>
            <a:rect l="l" t="t" r="r" b="b"/>
            <a:pathLst>
              <a:path w="5437859" h="5358727">
                <a:moveTo>
                  <a:pt x="2442245" y="12"/>
                </a:moveTo>
                <a:cubicBezTo>
                  <a:pt x="2708249" y="-1139"/>
                  <a:pt x="3417096" y="86121"/>
                  <a:pt x="3772502" y="222641"/>
                </a:cubicBezTo>
                <a:cubicBezTo>
                  <a:pt x="4178135" y="378663"/>
                  <a:pt x="4516888" y="502516"/>
                  <a:pt x="4794198" y="943240"/>
                </a:cubicBezTo>
                <a:cubicBezTo>
                  <a:pt x="5070964" y="1383427"/>
                  <a:pt x="5480948" y="2332430"/>
                  <a:pt x="5434186" y="2864301"/>
                </a:cubicBezTo>
                <a:cubicBezTo>
                  <a:pt x="5387424" y="3395099"/>
                  <a:pt x="5199832" y="3941446"/>
                  <a:pt x="4762661" y="4378953"/>
                </a:cubicBezTo>
                <a:cubicBezTo>
                  <a:pt x="4309722" y="4878654"/>
                  <a:pt x="3935081" y="5128505"/>
                  <a:pt x="3497910" y="5222333"/>
                </a:cubicBezTo>
                <a:cubicBezTo>
                  <a:pt x="3184713" y="5265762"/>
                  <a:pt x="2870973" y="5385861"/>
                  <a:pt x="2557776" y="5353156"/>
                </a:cubicBezTo>
                <a:cubicBezTo>
                  <a:pt x="2244579" y="5320450"/>
                  <a:pt x="1751402" y="5242707"/>
                  <a:pt x="1374043" y="5019128"/>
                </a:cubicBezTo>
                <a:cubicBezTo>
                  <a:pt x="1108696" y="4831472"/>
                  <a:pt x="796586" y="4519963"/>
                  <a:pt x="483933" y="4019189"/>
                </a:cubicBezTo>
                <a:cubicBezTo>
                  <a:pt x="171824" y="3582755"/>
                  <a:pt x="0" y="3082518"/>
                  <a:pt x="0" y="2536171"/>
                </a:cubicBezTo>
                <a:cubicBezTo>
                  <a:pt x="0" y="2411246"/>
                  <a:pt x="296885" y="1177542"/>
                  <a:pt x="749280" y="771132"/>
                </a:cubicBezTo>
                <a:cubicBezTo>
                  <a:pt x="1202764" y="365259"/>
                  <a:pt x="1858520" y="99860"/>
                  <a:pt x="2357678" y="6032"/>
                </a:cubicBezTo>
                <a:cubicBezTo>
                  <a:pt x="2375281" y="2145"/>
                  <a:pt x="2404244" y="176"/>
                  <a:pt x="2442245" y="12"/>
                </a:cubicBezTo>
                <a:close/>
              </a:path>
            </a:pathLst>
          </a:cu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9EC26E-179D-40AE-80EE-B7DBF701F296}"/>
              </a:ext>
            </a:extLst>
          </p:cNvPr>
          <p:cNvSpPr txBox="1"/>
          <p:nvPr/>
        </p:nvSpPr>
        <p:spPr>
          <a:xfrm>
            <a:off x="6333652" y="2659559"/>
            <a:ext cx="56100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 CLUB DELLE TARTARUGHE - PARTE II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506FAE0-4C56-44B7-8F4D-E67A1C6DEDA5}"/>
              </a:ext>
            </a:extLst>
          </p:cNvPr>
          <p:cNvSpPr txBox="1"/>
          <p:nvPr/>
        </p:nvSpPr>
        <p:spPr>
          <a:xfrm>
            <a:off x="6854219" y="4253063"/>
            <a:ext cx="4267200" cy="518768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200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Matteo C., Giovanni M., Andrea R.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3807762-C4A7-48A0-83A3-C310FF776D7F}"/>
              </a:ext>
            </a:extLst>
          </p:cNvPr>
          <p:cNvSpPr txBox="1"/>
          <p:nvPr/>
        </p:nvSpPr>
        <p:spPr>
          <a:xfrm>
            <a:off x="7805531" y="6339232"/>
            <a:ext cx="4267200" cy="518768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/>
          <a:p>
            <a:pPr algn="r">
              <a:spcBef>
                <a:spcPct val="0"/>
              </a:spcBef>
              <a:spcAft>
                <a:spcPts val="600"/>
              </a:spcAft>
            </a:pPr>
            <a:r>
              <a:rPr lang="en-US" sz="2000" spc="-100" dirty="0">
                <a:ea typeface="+mj-ea"/>
                <a:cs typeface="+mj-cs"/>
              </a:rPr>
              <a:t>23/03/2021</a:t>
            </a:r>
          </a:p>
        </p:txBody>
      </p:sp>
    </p:spTree>
    <p:extLst>
      <p:ext uri="{BB962C8B-B14F-4D97-AF65-F5344CB8AC3E}">
        <p14:creationId xmlns:p14="http://schemas.microsoft.com/office/powerpoint/2010/main" val="174829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albero, rettile, tartaruga, esterni&#10;&#10;Descrizione generata automaticamente">
            <a:extLst>
              <a:ext uri="{FF2B5EF4-FFF2-40B4-BE49-F238E27FC236}">
                <a16:creationId xmlns:a16="http://schemas.microsoft.com/office/drawing/2014/main" id="{96938966-B626-4202-915C-DAB039A4BB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18" r="14630" b="2"/>
          <a:stretch/>
        </p:blipFill>
        <p:spPr>
          <a:xfrm>
            <a:off x="40112" y="1530544"/>
            <a:ext cx="5437859" cy="5358727"/>
          </a:xfrm>
          <a:custGeom>
            <a:avLst/>
            <a:gdLst/>
            <a:ahLst/>
            <a:cxnLst/>
            <a:rect l="l" t="t" r="r" b="b"/>
            <a:pathLst>
              <a:path w="5437859" h="5358727">
                <a:moveTo>
                  <a:pt x="2442245" y="12"/>
                </a:moveTo>
                <a:cubicBezTo>
                  <a:pt x="2708249" y="-1139"/>
                  <a:pt x="3417096" y="86121"/>
                  <a:pt x="3772502" y="222641"/>
                </a:cubicBezTo>
                <a:cubicBezTo>
                  <a:pt x="4178135" y="378663"/>
                  <a:pt x="4516888" y="502516"/>
                  <a:pt x="4794198" y="943240"/>
                </a:cubicBezTo>
                <a:cubicBezTo>
                  <a:pt x="5070964" y="1383427"/>
                  <a:pt x="5480948" y="2332430"/>
                  <a:pt x="5434186" y="2864301"/>
                </a:cubicBezTo>
                <a:cubicBezTo>
                  <a:pt x="5387424" y="3395099"/>
                  <a:pt x="5199832" y="3941446"/>
                  <a:pt x="4762661" y="4378953"/>
                </a:cubicBezTo>
                <a:cubicBezTo>
                  <a:pt x="4309722" y="4878654"/>
                  <a:pt x="3935081" y="5128505"/>
                  <a:pt x="3497910" y="5222333"/>
                </a:cubicBezTo>
                <a:cubicBezTo>
                  <a:pt x="3184713" y="5265762"/>
                  <a:pt x="2870973" y="5385861"/>
                  <a:pt x="2557776" y="5353156"/>
                </a:cubicBezTo>
                <a:cubicBezTo>
                  <a:pt x="2244579" y="5320450"/>
                  <a:pt x="1751402" y="5242707"/>
                  <a:pt x="1374043" y="5019128"/>
                </a:cubicBezTo>
                <a:cubicBezTo>
                  <a:pt x="1108696" y="4831472"/>
                  <a:pt x="796586" y="4519963"/>
                  <a:pt x="483933" y="4019189"/>
                </a:cubicBezTo>
                <a:cubicBezTo>
                  <a:pt x="171824" y="3582755"/>
                  <a:pt x="0" y="3082518"/>
                  <a:pt x="0" y="2536171"/>
                </a:cubicBezTo>
                <a:cubicBezTo>
                  <a:pt x="0" y="2411246"/>
                  <a:pt x="296885" y="1177542"/>
                  <a:pt x="749280" y="771132"/>
                </a:cubicBezTo>
                <a:cubicBezTo>
                  <a:pt x="1202764" y="365259"/>
                  <a:pt x="1858520" y="99860"/>
                  <a:pt x="2357678" y="6032"/>
                </a:cubicBezTo>
                <a:cubicBezTo>
                  <a:pt x="2375281" y="2145"/>
                  <a:pt x="2404244" y="176"/>
                  <a:pt x="2442245" y="12"/>
                </a:cubicBezTo>
                <a:close/>
              </a:path>
            </a:pathLst>
          </a:cu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506FAE0-4C56-44B7-8F4D-E67A1C6DEDA5}"/>
              </a:ext>
            </a:extLst>
          </p:cNvPr>
          <p:cNvSpPr txBox="1"/>
          <p:nvPr/>
        </p:nvSpPr>
        <p:spPr>
          <a:xfrm>
            <a:off x="6854219" y="585438"/>
            <a:ext cx="5218512" cy="6120162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endParaRPr lang="en-US" sz="3200" spc="-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E5923A7-A94F-434B-B5CD-400825CC0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0" y="0"/>
            <a:ext cx="6972300" cy="372427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8D0DA56-BB8A-47EA-AF35-84D602547A82}"/>
              </a:ext>
            </a:extLst>
          </p:cNvPr>
          <p:cNvSpPr txBox="1"/>
          <p:nvPr/>
        </p:nvSpPr>
        <p:spPr>
          <a:xfrm>
            <a:off x="6734951" y="5287617"/>
            <a:ext cx="5165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R. Trudeau «La rivoluzione non euclidea.  </a:t>
            </a:r>
            <a:r>
              <a:rPr lang="it-IT" dirty="0" err="1"/>
              <a:t>Pag</a:t>
            </a:r>
            <a:r>
              <a:rPr lang="it-IT" dirty="0"/>
              <a:t> 30 e </a:t>
            </a:r>
            <a:r>
              <a:rPr lang="it-IT" dirty="0" err="1"/>
              <a:t>sgg</a:t>
            </a:r>
            <a:r>
              <a:rPr lang="it-IT" dirty="0"/>
              <a:t>    </a:t>
            </a:r>
          </a:p>
          <a:p>
            <a:r>
              <a:rPr lang="it-IT" dirty="0"/>
              <a:t>F. </a:t>
            </a:r>
            <a:r>
              <a:rPr lang="it-IT" dirty="0" err="1"/>
              <a:t>Eves</a:t>
            </a:r>
            <a:r>
              <a:rPr lang="it-IT" dirty="0"/>
              <a:t> «A survey of </a:t>
            </a:r>
            <a:r>
              <a:rPr lang="it-IT" dirty="0" err="1"/>
              <a:t>Geometry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77305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5FAC43A-F66D-44B7-8EF2-B0F03B708DB4}"/>
              </a:ext>
            </a:extLst>
          </p:cNvPr>
          <p:cNvSpPr txBox="1"/>
          <p:nvPr/>
        </p:nvSpPr>
        <p:spPr>
          <a:xfrm>
            <a:off x="553224" y="248064"/>
            <a:ext cx="2749269" cy="95929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TEOREMA 5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84CF45E-9B8F-4ED8-811D-33F03AFBB702}"/>
              </a:ext>
            </a:extLst>
          </p:cNvPr>
          <p:cNvSpPr txBox="1"/>
          <p:nvPr/>
        </p:nvSpPr>
        <p:spPr>
          <a:xfrm>
            <a:off x="3953373" y="421240"/>
            <a:ext cx="5485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Enunciato: in un comitato ci sono al più 2 tartarughe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B9C3B9F5-0E3D-4A04-8471-F6FDAE6222A4}"/>
                  </a:ext>
                </a:extLst>
              </p:cNvPr>
              <p:cNvSpPr txBox="1"/>
              <p:nvPr/>
            </p:nvSpPr>
            <p:spPr>
              <a:xfrm>
                <a:off x="310869" y="1413063"/>
                <a:ext cx="11327907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Ragioniamo per assurdo:</a:t>
                </a:r>
              </a:p>
              <a:p>
                <a:pPr algn="ctr"/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∋</m:t>
                    </m:r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it-IT" sz="1600" dirty="0">
                    <a:ln w="0"/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∋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 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=∅ </m:t>
                      </m:r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𝑝𝑒𝑟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∋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it-IT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,</m:t>
                      </m:r>
                      <m:r>
                        <m:rPr>
                          <m:nor/>
                        </m:rPr>
                        <a:rPr lang="it-IT" sz="1600" dirty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∉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𝑝𝑒𝑟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∋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it-IT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,</m:t>
                      </m:r>
                      <m:r>
                        <m:rPr>
                          <m:nor/>
                        </m:rPr>
                        <a:rPr lang="it-IT" sz="1600" dirty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∉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𝑝𝑒𝑟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∋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it-IT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,</m:t>
                      </m:r>
                      <m:r>
                        <m:rPr>
                          <m:nor/>
                        </m:rPr>
                        <a:rPr lang="it-IT" sz="1600" dirty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∉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𝑝𝑒𝑟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 le tartarughe fossero solo queste 5, il sistema non funzionerebbe per l’</a:t>
                </a:r>
                <a:r>
                  <a:rPr lang="it-IT" sz="1600" dirty="0">
                    <a:ln w="0"/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poiché il comitato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sarebbe disgiunto sia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che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; quindi dobbiamo necessariamente prendere in considerazione una nuova tartaruga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che appartenga a 2 dei comitati che avevano dato origine al problema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it-IT" sz="1600" dirty="0">
                    <a:ln w="0"/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it-IT" sz="1600" dirty="0">
                    <a:ln w="0"/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it-IT" sz="1600" b="0" i="0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non può appartenere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poiché sarebbero presenti delle coppie di tartarughe in più di un comitato e ciò è in contraddizione con l’</a:t>
                </a:r>
                <a:r>
                  <a:rPr lang="it-IT" sz="1600" dirty="0">
                    <a:ln w="0"/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 algn="ctr"/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∋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it-IT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,</m:t>
                      </m:r>
                      <m:r>
                        <m:rPr>
                          <m:nor/>
                        </m:rPr>
                        <a:rPr lang="it-IT" sz="1600" dirty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∉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𝑝𝑒𝑟</m:t>
                      </m:r>
                      <m:r>
                        <a:rPr lang="it-IT" sz="160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B9C3B9F5-0E3D-4A04-8471-F6FDAE622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69" y="1413063"/>
                <a:ext cx="11327907" cy="4031873"/>
              </a:xfrm>
              <a:prstGeom prst="rect">
                <a:avLst/>
              </a:prstGeom>
              <a:blipFill>
                <a:blip r:embed="rId2"/>
                <a:stretch>
                  <a:fillRect t="-605" r="-215" b="-7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45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0ACCA29C-4857-4C01-B71D-402EECC10FF7}"/>
                  </a:ext>
                </a:extLst>
              </p:cNvPr>
              <p:cNvSpPr txBox="1"/>
              <p:nvPr/>
            </p:nvSpPr>
            <p:spPr>
              <a:xfrm>
                <a:off x="733887" y="1570426"/>
                <a:ext cx="10724225" cy="3785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Essendosi ricreato il medesimo problema di prima siamo costretti ad aggiungere nuove tartarughe che specularmente necessiterebbero la creazione di nuovi comitati.</a:t>
                </a:r>
              </a:p>
              <a:p>
                <a:pPr algn="ctr"/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generale:</a:t>
                </a:r>
              </a:p>
              <a:p>
                <a:pPr algn="ctr"/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Dato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∋</m:t>
                    </m:r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it-IT" sz="1600" dirty="0">
                    <a:ln w="0"/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 </a:t>
                </a:r>
                <a14:m>
                  <m:oMath xmlns:m="http://schemas.openxmlformats.org/officeDocument/2006/math"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dove T sta per CDT</a:t>
                </a:r>
              </a:p>
              <a:p>
                <a:pPr algn="ctr"/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it-IT" sz="1600" b="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it-IT" sz="1600" b="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it-IT" sz="1600" b="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Per dimostrazione precedente, qualunque sia il valore di </a:t>
                </a:r>
                <a:r>
                  <a:rPr lang="it-IT" sz="1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</a:t>
                </a:r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si necessita dell’aggiunta nel CDT di una nuova tartaruga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il che è un evidente assurdo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1600" b="0" i="1" smtClean="0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it-IT" sz="1600" i="1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>
                              <a:ln w="0"/>
                              <a:effectLst>
                                <a:outerShdw blurRad="38100" dist="38100" dir="2700000" algn="tl" rotWithShape="0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1600" b="0" i="1" smtClean="0">
                          <a:ln w="0"/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Non ci resta altro che confermare la tesi, quindi in un comitato ci sono al più 2 tartarughe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it-IT" sz="16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0ACCA29C-4857-4C01-B71D-402EECC10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87" y="1570426"/>
                <a:ext cx="10724225" cy="3785652"/>
              </a:xfrm>
              <a:prstGeom prst="rect">
                <a:avLst/>
              </a:prstGeom>
              <a:blipFill>
                <a:blip r:embed="rId2"/>
                <a:stretch>
                  <a:fillRect t="-6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>
            <a:extLst>
              <a:ext uri="{FF2B5EF4-FFF2-40B4-BE49-F238E27FC236}">
                <a16:creationId xmlns:a16="http://schemas.microsoft.com/office/drawing/2014/main" id="{411EBC2D-2912-4AF1-BAE1-E6F9ED489DF9}"/>
              </a:ext>
            </a:extLst>
          </p:cNvPr>
          <p:cNvSpPr txBox="1"/>
          <p:nvPr/>
        </p:nvSpPr>
        <p:spPr>
          <a:xfrm>
            <a:off x="553224" y="248064"/>
            <a:ext cx="2749269" cy="95929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TEOREMA 5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03F672B-FEA6-456B-97B2-E4DEE19B4FE1}"/>
              </a:ext>
            </a:extLst>
          </p:cNvPr>
          <p:cNvSpPr txBox="1"/>
          <p:nvPr/>
        </p:nvSpPr>
        <p:spPr>
          <a:xfrm>
            <a:off x="3953373" y="421240"/>
            <a:ext cx="5485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Enunciato: in un comitato ci sono al più 2 tartarughe</a:t>
            </a:r>
          </a:p>
        </p:txBody>
      </p:sp>
    </p:spTree>
    <p:extLst>
      <p:ext uri="{BB962C8B-B14F-4D97-AF65-F5344CB8AC3E}">
        <p14:creationId xmlns:p14="http://schemas.microsoft.com/office/powerpoint/2010/main" val="2533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38E27F7-3F29-47F0-B30F-5850591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16CD8D-2899-43D9-995B-DD1278D6B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7F38A32B-CAD5-4D19-8E90-F63EB6902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342615" y="342615"/>
            <a:ext cx="6858000" cy="6172768"/>
          </a:xfrm>
          <a:custGeom>
            <a:avLst/>
            <a:gdLst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4440498 w 6858000"/>
              <a:gd name="connsiteY4" fmla="*/ 5734742 h 5780582"/>
              <a:gd name="connsiteX5" fmla="*/ 582209 w 6858000"/>
              <a:gd name="connsiteY5" fmla="*/ 4121983 h 5780582"/>
              <a:gd name="connsiteX6" fmla="*/ 73548 w 6858000"/>
              <a:gd name="connsiteY6" fmla="*/ 3184291 h 5780582"/>
              <a:gd name="connsiteX7" fmla="*/ 0 w 6858000"/>
              <a:gd name="connsiteY7" fmla="*/ 2994994 h 5780582"/>
              <a:gd name="connsiteX8" fmla="*/ 0 w 6858000"/>
              <a:gd name="connsiteY8" fmla="*/ 0 h 5780582"/>
              <a:gd name="connsiteX0" fmla="*/ 6858000 w 6858000"/>
              <a:gd name="connsiteY0" fmla="*/ 0 h 5878098"/>
              <a:gd name="connsiteX1" fmla="*/ 6858000 w 6858000"/>
              <a:gd name="connsiteY1" fmla="*/ 5780582 h 5878098"/>
              <a:gd name="connsiteX2" fmla="*/ 6766523 w 6858000"/>
              <a:gd name="connsiteY2" fmla="*/ 5777266 h 5878098"/>
              <a:gd name="connsiteX3" fmla="*/ 5437222 w 6858000"/>
              <a:gd name="connsiteY3" fmla="*/ 5734742 h 5878098"/>
              <a:gd name="connsiteX4" fmla="*/ 4440498 w 6858000"/>
              <a:gd name="connsiteY4" fmla="*/ 5734742 h 5878098"/>
              <a:gd name="connsiteX5" fmla="*/ 582209 w 6858000"/>
              <a:gd name="connsiteY5" fmla="*/ 4121983 h 5878098"/>
              <a:gd name="connsiteX6" fmla="*/ 73548 w 6858000"/>
              <a:gd name="connsiteY6" fmla="*/ 3184291 h 5878098"/>
              <a:gd name="connsiteX7" fmla="*/ 0 w 6858000"/>
              <a:gd name="connsiteY7" fmla="*/ 2994994 h 5878098"/>
              <a:gd name="connsiteX8" fmla="*/ 0 w 6858000"/>
              <a:gd name="connsiteY8" fmla="*/ 0 h 5878098"/>
              <a:gd name="connsiteX9" fmla="*/ 6858000 w 6858000"/>
              <a:gd name="connsiteY9" fmla="*/ 0 h 5878098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73548 w 6858000"/>
              <a:gd name="connsiteY6" fmla="*/ 3184291 h 5780582"/>
              <a:gd name="connsiteX7" fmla="*/ 0 w 6858000"/>
              <a:gd name="connsiteY7" fmla="*/ 2994994 h 5780582"/>
              <a:gd name="connsiteX8" fmla="*/ 0 w 6858000"/>
              <a:gd name="connsiteY8" fmla="*/ 0 h 5780582"/>
              <a:gd name="connsiteX9" fmla="*/ 6858000 w 6858000"/>
              <a:gd name="connsiteY9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73548 w 6858000"/>
              <a:gd name="connsiteY6" fmla="*/ 3184291 h 5780582"/>
              <a:gd name="connsiteX7" fmla="*/ 0 w 6858000"/>
              <a:gd name="connsiteY7" fmla="*/ 2994994 h 5780582"/>
              <a:gd name="connsiteX8" fmla="*/ 0 w 6858000"/>
              <a:gd name="connsiteY8" fmla="*/ 0 h 5780582"/>
              <a:gd name="connsiteX9" fmla="*/ 6858000 w 6858000"/>
              <a:gd name="connsiteY9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73548 w 6858000"/>
              <a:gd name="connsiteY6" fmla="*/ 3184291 h 5780582"/>
              <a:gd name="connsiteX7" fmla="*/ 0 w 6858000"/>
              <a:gd name="connsiteY7" fmla="*/ 2994994 h 5780582"/>
              <a:gd name="connsiteX8" fmla="*/ 0 w 6858000"/>
              <a:gd name="connsiteY8" fmla="*/ 0 h 5780582"/>
              <a:gd name="connsiteX9" fmla="*/ 6858000 w 6858000"/>
              <a:gd name="connsiteY9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0 w 6858000"/>
              <a:gd name="connsiteY6" fmla="*/ 2994994 h 5780582"/>
              <a:gd name="connsiteX7" fmla="*/ 0 w 6858000"/>
              <a:gd name="connsiteY7" fmla="*/ 0 h 5780582"/>
              <a:gd name="connsiteX8" fmla="*/ 6858000 w 6858000"/>
              <a:gd name="connsiteY8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0 w 6858000"/>
              <a:gd name="connsiteY6" fmla="*/ 2994994 h 5780582"/>
              <a:gd name="connsiteX7" fmla="*/ 0 w 6858000"/>
              <a:gd name="connsiteY7" fmla="*/ 0 h 5780582"/>
              <a:gd name="connsiteX8" fmla="*/ 6858000 w 6858000"/>
              <a:gd name="connsiteY8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959581 w 6858000"/>
              <a:gd name="connsiteY5" fmla="*/ 4373609 h 5780582"/>
              <a:gd name="connsiteX6" fmla="*/ 0 w 6858000"/>
              <a:gd name="connsiteY6" fmla="*/ 2994994 h 5780582"/>
              <a:gd name="connsiteX7" fmla="*/ 0 w 6858000"/>
              <a:gd name="connsiteY7" fmla="*/ 0 h 5780582"/>
              <a:gd name="connsiteX8" fmla="*/ 6858000 w 6858000"/>
              <a:gd name="connsiteY8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3010841 w 6858000"/>
              <a:gd name="connsiteY3" fmla="*/ 5469518 h 5780582"/>
              <a:gd name="connsiteX4" fmla="*/ 959581 w 6858000"/>
              <a:gd name="connsiteY4" fmla="*/ 4373609 h 5780582"/>
              <a:gd name="connsiteX5" fmla="*/ 0 w 6858000"/>
              <a:gd name="connsiteY5" fmla="*/ 2994994 h 5780582"/>
              <a:gd name="connsiteX6" fmla="*/ 0 w 6858000"/>
              <a:gd name="connsiteY6" fmla="*/ 0 h 5780582"/>
              <a:gd name="connsiteX7" fmla="*/ 6858000 w 6858000"/>
              <a:gd name="connsiteY7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3010841 w 6858000"/>
              <a:gd name="connsiteY2" fmla="*/ 5469518 h 5780582"/>
              <a:gd name="connsiteX3" fmla="*/ 959581 w 6858000"/>
              <a:gd name="connsiteY3" fmla="*/ 4373609 h 5780582"/>
              <a:gd name="connsiteX4" fmla="*/ 0 w 6858000"/>
              <a:gd name="connsiteY4" fmla="*/ 2994994 h 5780582"/>
              <a:gd name="connsiteX5" fmla="*/ 0 w 6858000"/>
              <a:gd name="connsiteY5" fmla="*/ 0 h 5780582"/>
              <a:gd name="connsiteX6" fmla="*/ 6858000 w 6858000"/>
              <a:gd name="connsiteY6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3010841 w 6858000"/>
              <a:gd name="connsiteY2" fmla="*/ 5469518 h 5780582"/>
              <a:gd name="connsiteX3" fmla="*/ 959581 w 6858000"/>
              <a:gd name="connsiteY3" fmla="*/ 4373609 h 5780582"/>
              <a:gd name="connsiteX4" fmla="*/ 0 w 6858000"/>
              <a:gd name="connsiteY4" fmla="*/ 2994994 h 5780582"/>
              <a:gd name="connsiteX5" fmla="*/ 0 w 6858000"/>
              <a:gd name="connsiteY5" fmla="*/ 0 h 5780582"/>
              <a:gd name="connsiteX6" fmla="*/ 6858000 w 6858000"/>
              <a:gd name="connsiteY6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3010841 w 6858000"/>
              <a:gd name="connsiteY2" fmla="*/ 5469518 h 5780582"/>
              <a:gd name="connsiteX3" fmla="*/ 959581 w 6858000"/>
              <a:gd name="connsiteY3" fmla="*/ 4373609 h 5780582"/>
              <a:gd name="connsiteX4" fmla="*/ 0 w 6858000"/>
              <a:gd name="connsiteY4" fmla="*/ 2994994 h 5780582"/>
              <a:gd name="connsiteX5" fmla="*/ 0 w 6858000"/>
              <a:gd name="connsiteY5" fmla="*/ 0 h 5780582"/>
              <a:gd name="connsiteX6" fmla="*/ 6858000 w 6858000"/>
              <a:gd name="connsiteY6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3264841 w 6858000"/>
              <a:gd name="connsiteY2" fmla="*/ 5442316 h 5780582"/>
              <a:gd name="connsiteX3" fmla="*/ 959581 w 6858000"/>
              <a:gd name="connsiteY3" fmla="*/ 4373609 h 5780582"/>
              <a:gd name="connsiteX4" fmla="*/ 0 w 6858000"/>
              <a:gd name="connsiteY4" fmla="*/ 2994994 h 5780582"/>
              <a:gd name="connsiteX5" fmla="*/ 0 w 6858000"/>
              <a:gd name="connsiteY5" fmla="*/ 0 h 5780582"/>
              <a:gd name="connsiteX6" fmla="*/ 6858000 w 6858000"/>
              <a:gd name="connsiteY6" fmla="*/ 0 h 5780582"/>
              <a:gd name="connsiteX0" fmla="*/ 6858000 w 6858000"/>
              <a:gd name="connsiteY0" fmla="*/ 0 h 5784516"/>
              <a:gd name="connsiteX1" fmla="*/ 6858000 w 6858000"/>
              <a:gd name="connsiteY1" fmla="*/ 5780582 h 5784516"/>
              <a:gd name="connsiteX2" fmla="*/ 3264841 w 6858000"/>
              <a:gd name="connsiteY2" fmla="*/ 5442316 h 5784516"/>
              <a:gd name="connsiteX3" fmla="*/ 959581 w 6858000"/>
              <a:gd name="connsiteY3" fmla="*/ 4373609 h 5784516"/>
              <a:gd name="connsiteX4" fmla="*/ 0 w 6858000"/>
              <a:gd name="connsiteY4" fmla="*/ 2994994 h 5784516"/>
              <a:gd name="connsiteX5" fmla="*/ 0 w 6858000"/>
              <a:gd name="connsiteY5" fmla="*/ 0 h 5784516"/>
              <a:gd name="connsiteX6" fmla="*/ 6858000 w 6858000"/>
              <a:gd name="connsiteY6" fmla="*/ 0 h 5784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5784516">
                <a:moveTo>
                  <a:pt x="6858000" y="0"/>
                </a:moveTo>
                <a:lnTo>
                  <a:pt x="6858000" y="5780582"/>
                </a:lnTo>
                <a:cubicBezTo>
                  <a:pt x="4704756" y="5812908"/>
                  <a:pt x="4198884" y="5641214"/>
                  <a:pt x="3264841" y="5442316"/>
                </a:cubicBezTo>
                <a:cubicBezTo>
                  <a:pt x="2330798" y="5243418"/>
                  <a:pt x="1503721" y="4781496"/>
                  <a:pt x="959581" y="4373609"/>
                </a:cubicBezTo>
                <a:cubicBezTo>
                  <a:pt x="415441" y="3965722"/>
                  <a:pt x="198635" y="3573180"/>
                  <a:pt x="0" y="2994994"/>
                </a:cubicBezTo>
                <a:lnTo>
                  <a:pt x="0" y="0"/>
                </a:lnTo>
                <a:lnTo>
                  <a:pt x="6858000" y="0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7F7073-8494-4C29-A312-C460342A24BA}"/>
              </a:ext>
            </a:extLst>
          </p:cNvPr>
          <p:cNvSpPr txBox="1"/>
          <p:nvPr/>
        </p:nvSpPr>
        <p:spPr>
          <a:xfrm>
            <a:off x="540094" y="384950"/>
            <a:ext cx="4431399" cy="843039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CONGETTURA R-UFFINI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D1E80D5-FCC2-4723-B086-B6A0C6980BC5}"/>
              </a:ext>
            </a:extLst>
          </p:cNvPr>
          <p:cNvSpPr txBox="1"/>
          <p:nvPr/>
        </p:nvSpPr>
        <p:spPr>
          <a:xfrm>
            <a:off x="570462" y="1612938"/>
            <a:ext cx="4099792" cy="57376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Clr>
                <a:schemeClr val="accent4"/>
              </a:buClr>
            </a:pPr>
            <a:r>
              <a:rPr lang="en-US" sz="3200" spc="20" dirty="0" err="1">
                <a:solidFill>
                  <a:schemeClr val="tx1">
                    <a:alpha val="58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Enunciato</a:t>
            </a:r>
            <a:r>
              <a:rPr lang="en-US" sz="3200" spc="20" dirty="0">
                <a:solidFill>
                  <a:schemeClr val="tx1">
                    <a:alpha val="58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il </a:t>
            </a:r>
            <a:r>
              <a:rPr lang="en-US" sz="3200" spc="20" dirty="0" err="1">
                <a:solidFill>
                  <a:schemeClr val="tx1">
                    <a:alpha val="58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numero</a:t>
            </a:r>
            <a:r>
              <a:rPr lang="en-US" sz="3200" spc="20" dirty="0">
                <a:solidFill>
                  <a:schemeClr val="tx1">
                    <a:alpha val="58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di </a:t>
            </a:r>
            <a:r>
              <a:rPr lang="en-US" sz="3200" spc="20" dirty="0" err="1">
                <a:solidFill>
                  <a:schemeClr val="tx1">
                    <a:alpha val="58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tartarughe</a:t>
            </a:r>
            <a:r>
              <a:rPr lang="en-US" sz="3200" spc="20" dirty="0">
                <a:solidFill>
                  <a:schemeClr val="tx1">
                    <a:alpha val="58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è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408B5D30-6D3B-40D1-BB3E-E4DF409CFF47}"/>
                  </a:ext>
                </a:extLst>
              </p:cNvPr>
              <p:cNvSpPr txBox="1"/>
              <p:nvPr/>
            </p:nvSpPr>
            <p:spPr>
              <a:xfrm>
                <a:off x="6712864" y="1154094"/>
                <a:ext cx="4578067" cy="4632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Ragioniamo per assurdo:</a:t>
                </a:r>
              </a:p>
              <a:p>
                <a:pPr algn="ctr">
                  <a:spcAft>
                    <a:spcPts val="600"/>
                  </a:spcAft>
                </a:pPr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>
                  <a:spcAft>
                    <a:spcPts val="600"/>
                  </a:spcAft>
                </a:pPr>
                <a:r>
                  <a:rPr lang="it-IT" sz="1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</a:t>
                </a:r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numero di tartarughe</a:t>
                </a:r>
              </a:p>
              <a:p>
                <a:pPr algn="ctr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it-IT" sz="1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≥5</m:t>
                      </m:r>
                    </m:oMath>
                  </m:oMathPara>
                </a14:m>
                <a:endParaRPr lang="it-IT" sz="16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algn="ctr">
                  <a:spcAft>
                    <a:spcPts val="600"/>
                  </a:spcAft>
                </a:pPr>
                <a:endParaRPr lang="it-IT" sz="16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algn="ctr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5 </a:t>
                </a:r>
                <a:r>
                  <a:rPr lang="it-IT" sz="1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 </a:t>
                </a:r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it-IT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,</m:t>
                    </m:r>
                    <m:r>
                      <m:rPr>
                        <m:nor/>
                      </m:rPr>
                      <a:rPr lang="it-IT" sz="1600" dirty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it-IT" sz="1600" b="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it-IT" sz="1600" b="0" i="0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m:rPr>
                        <m:nor/>
                      </m:rPr>
                      <a:rPr lang="it-IT" sz="16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} </a:t>
                </a:r>
                <a14:m>
                  <m:oMath xmlns:m="http://schemas.openxmlformats.org/officeDocument/2006/math"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𝑝𝑒𝑟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it-IT" sz="1600" b="0" i="0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m:rPr>
                        <m:nor/>
                      </m:rPr>
                      <a:rPr lang="it-IT" sz="16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} </a:t>
                </a:r>
                <a14:m>
                  <m:oMath xmlns:m="http://schemas.openxmlformats.org/officeDocument/2006/math"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𝑝𝑒𝑟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it-IT" sz="1600" i="1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it-IT" sz="1600" b="0" i="0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m:rPr>
                        <m:nor/>
                      </m:rPr>
                      <a:rPr lang="it-IT" sz="16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} </a:t>
                </a:r>
                <a14:m>
                  <m:oMath xmlns:m="http://schemas.openxmlformats.org/officeDocument/2006/math"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𝑝𝑒𝑟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it-IT" sz="1600" i="1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>
                  <a:spcAft>
                    <a:spcPts val="600"/>
                  </a:spcAft>
                </a:pPr>
                <a:endParaRPr 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>
                  <a:spcAft>
                    <a:spcPts val="600"/>
                  </a:spcAft>
                </a:pPr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ciò è in contraddizione con l’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poiché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t-IT" sz="1600" b="0" i="0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t-IT" sz="1600" b="0" i="0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it-IT" sz="1600" b="0" i="0" smtClean="0">
                        <a:ln w="0"/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b="0" i="1" smtClean="0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sono disgiunti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t-IT" sz="1600" i="1">
                            <a:ln w="0"/>
                            <a:effectLst>
                              <a:outerShdw blurRad="38100" dist="38100" dir="2700000" algn="tl" rotWithShape="0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quindi non esistono più di 4 tartarughe</a:t>
                </a:r>
              </a:p>
              <a:p>
                <a:pPr algn="ctr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it-IT" sz="16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408B5D30-6D3B-40D1-BB3E-E4DF409CF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2864" y="1154094"/>
                <a:ext cx="4578067" cy="4632037"/>
              </a:xfrm>
              <a:prstGeom prst="rect">
                <a:avLst/>
              </a:prstGeom>
              <a:blipFill>
                <a:blip r:embed="rId2"/>
                <a:stretch>
                  <a:fillRect l="-266" t="-395" r="-159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96A26D03-AB63-47E4-8BCF-6F5C91CBA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2" y="2728405"/>
            <a:ext cx="5408144" cy="304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89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The Hand Extrablack"/>
        <a:ea typeface=""/>
        <a:cs typeface=""/>
      </a:majorFont>
      <a:minorFont>
        <a:latin typeface="Sagon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</TotalTime>
  <Words>562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Sagona Book</vt:lpstr>
      <vt:lpstr>The Hand Extrablack</vt:lpstr>
      <vt:lpstr>BlobVTI</vt:lpstr>
      <vt:lpstr>Università Roma TRE  Liceo  «Cannizzaro» IB, IIB  Dal 2021/22 Liceo «aristotele» dal 2022/23 Liceo «Peano»  </vt:lpstr>
      <vt:lpstr>Nodi concettuali: primo anno</vt:lpstr>
      <vt:lpstr>Secondo anno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Davide Renna</dc:creator>
  <cp:lastModifiedBy>Andrea Bruno</cp:lastModifiedBy>
  <cp:revision>47</cp:revision>
  <dcterms:created xsi:type="dcterms:W3CDTF">2021-02-12T20:32:02Z</dcterms:created>
  <dcterms:modified xsi:type="dcterms:W3CDTF">2021-04-27T17:19:08Z</dcterms:modified>
</cp:coreProperties>
</file>