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0"/>
  </p:notesMasterIdLst>
  <p:sldIdLst>
    <p:sldId id="312" r:id="rId2"/>
    <p:sldId id="288" r:id="rId3"/>
    <p:sldId id="329" r:id="rId4"/>
    <p:sldId id="330" r:id="rId5"/>
    <p:sldId id="332" r:id="rId6"/>
    <p:sldId id="334" r:id="rId7"/>
    <p:sldId id="328" r:id="rId8"/>
    <p:sldId id="33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322"/>
    <a:srgbClr val="A27801"/>
    <a:srgbClr val="8F6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1"/>
    <p:restoredTop sz="94595"/>
  </p:normalViewPr>
  <p:slideViewPr>
    <p:cSldViewPr snapToGrid="0" snapToObjects="1">
      <p:cViewPr varScale="1">
        <p:scale>
          <a:sx n="96" d="100"/>
          <a:sy n="96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E8CB7-C5FD-9144-A35A-1516AAD54D5F}" type="datetimeFigureOut">
              <a:rPr lang="it-IT" smtClean="0"/>
              <a:t>12/09/21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690CC-AB8C-DA41-9C50-031FE22AE1D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BC2-BDA5-4249-9FA3-75F1BB4BA6A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25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7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4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390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15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9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6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3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8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9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29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49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d/e/1FAIpQLSdv6JMMtRWNyu_FLHlIok6CWs507sUrzODKIO9z8QLQLkmXEA/viewform?usp=pp_ur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svg"/><Relationship Id="rId5" Type="http://schemas.openxmlformats.org/officeDocument/2006/relationships/hyperlink" Target="mailto:debora.impala@ititsgiulionatta.it" TargetMode="External"/><Relationship Id="rId6" Type="http://schemas.openxmlformats.org/officeDocument/2006/relationships/hyperlink" Target="mailto:sabrina.camarda@itisgiulionatta.it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3">
            <a:extLst>
              <a:ext uri="{FF2B5EF4-FFF2-40B4-BE49-F238E27FC236}">
                <a16:creationId xmlns:a16="http://schemas.microsoft.com/office/drawing/2014/main" xmlns="" id="{3005EAC2-C68C-4CCC-A0BF-0F3DDB937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xmlns="" id="{B0A9932D-CE95-4CF6-8309-2F3C85D62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it-IT" sz="23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Risoluzione numerica delle </a:t>
            </a:r>
            <a:br>
              <a:rPr lang="it-IT" sz="23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23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equazioni non lineari</a:t>
            </a:r>
            <a:r>
              <a:rPr lang="it-IT" sz="2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3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endParaRPr lang="it-IT" sz="2300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039717"/>
          </a:xfrm>
        </p:spPr>
        <p:txBody>
          <a:bodyPr>
            <a:normAutofit/>
          </a:bodyPr>
          <a:lstStyle/>
          <a:p>
            <a:r>
              <a:rPr lang="it-IT" sz="1600" b="1" cap="none" dirty="0">
                <a:latin typeface="Arial" charset="0"/>
                <a:ea typeface="Arial" charset="0"/>
                <a:cs typeface="Arial" charset="0"/>
              </a:rPr>
              <a:t>prof.ssa Sabrina Camarda</a:t>
            </a:r>
          </a:p>
          <a:p>
            <a:r>
              <a:rPr lang="it-IT" sz="1600" b="1" cap="none" dirty="0">
                <a:latin typeface="Arial" charset="0"/>
                <a:ea typeface="Arial" charset="0"/>
                <a:cs typeface="Arial" charset="0"/>
              </a:rPr>
              <a:t>prof.ssa Debora </a:t>
            </a:r>
            <a:r>
              <a:rPr lang="it-IT" sz="1600" b="1" cap="none" dirty="0" err="1">
                <a:latin typeface="Arial" charset="0"/>
                <a:ea typeface="Arial" charset="0"/>
                <a:cs typeface="Arial" charset="0"/>
              </a:rPr>
              <a:t>Impalà</a:t>
            </a:r>
            <a:endParaRPr lang="it-IT" sz="1600" b="1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44652" y="5053092"/>
            <a:ext cx="3629019" cy="403405"/>
          </a:xfrm>
        </p:spPr>
        <p:txBody>
          <a:bodyPr>
            <a:noAutofit/>
          </a:bodyPr>
          <a:lstStyle/>
          <a:p>
            <a:r>
              <a:rPr lang="it-IT" sz="1400" b="1" dirty="0"/>
              <a:t>IV Seminario Nazionale Licei Matematici</a:t>
            </a:r>
            <a:endParaRPr lang="it-IT" sz="1400" dirty="0"/>
          </a:p>
          <a:p>
            <a:r>
              <a:rPr lang="it-IT" sz="1400" b="1" dirty="0"/>
              <a:t>9-10 settembre 2021 (online)</a:t>
            </a:r>
            <a:endParaRPr lang="it-IT" sz="1400" dirty="0"/>
          </a:p>
          <a:p>
            <a:r>
              <a:rPr lang="it-IT" sz="1400" b="1" dirty="0"/>
              <a:t>Laboratorio 9 settembre 2021</a:t>
            </a:r>
            <a:endParaRPr lang="it-IT" sz="1400" dirty="0"/>
          </a:p>
          <a:p>
            <a:r>
              <a:rPr lang="it-IT" sz="1400" dirty="0"/>
              <a:t/>
            </a:r>
            <a:br>
              <a:rPr lang="it-IT" sz="1400" dirty="0"/>
            </a:br>
            <a:endParaRPr lang="en-US" sz="1400" b="1" dirty="0"/>
          </a:p>
        </p:txBody>
      </p:sp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xmlns="" id="{76E6321E-982E-4A0B-956E-6576E3986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19">
            <a:extLst>
              <a:ext uri="{FF2B5EF4-FFF2-40B4-BE49-F238E27FC236}">
                <a16:creationId xmlns:a16="http://schemas.microsoft.com/office/drawing/2014/main" xmlns="" id="{E15446DD-FA47-44FC-B956-B88332390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E875E2D-3E60-47BE-A6BE-2E56E0C37A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xmlns="" id="{60C9508C-984C-438D-B2D3-B932E18CBA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23">
            <a:extLst>
              <a:ext uri="{FF2B5EF4-FFF2-40B4-BE49-F238E27FC236}">
                <a16:creationId xmlns:a16="http://schemas.microsoft.com/office/drawing/2014/main" xmlns="" id="{0679C5C8-B10C-4D7E-BFD1-BD711F963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07" y="1169868"/>
            <a:ext cx="2324042" cy="11094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8" y="1168556"/>
            <a:ext cx="1684857" cy="18507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07" y="4285850"/>
            <a:ext cx="3059596" cy="31360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18" y="3249317"/>
            <a:ext cx="3053711" cy="1612112"/>
          </a:xfrm>
          <a:prstGeom prst="rect">
            <a:avLst/>
          </a:prstGeom>
        </p:spPr>
      </p:pic>
      <p:pic>
        <p:nvPicPr>
          <p:cNvPr id="48" name="Picture 25">
            <a:extLst>
              <a:ext uri="{FF2B5EF4-FFF2-40B4-BE49-F238E27FC236}">
                <a16:creationId xmlns:a16="http://schemas.microsoft.com/office/drawing/2014/main" xmlns="" id="{BAFD9ADD-C741-45F6-8403-0F4C7CCF4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27">
            <a:extLst>
              <a:ext uri="{FF2B5EF4-FFF2-40B4-BE49-F238E27FC236}">
                <a16:creationId xmlns:a16="http://schemas.microsoft.com/office/drawing/2014/main" xmlns="" id="{7E9514CA-585B-45AD-AC41-EEDF151746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1963" y="1212667"/>
            <a:ext cx="1109467" cy="1109467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1C537039-D362-4F20-ACB5-DB8E06AA8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945" y="148772"/>
            <a:ext cx="3234919" cy="6329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2" y="2672487"/>
            <a:ext cx="1023456" cy="10234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727589" y="2214412"/>
            <a:ext cx="22685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Arial" charset="0"/>
                <a:ea typeface="Arial" charset="0"/>
                <a:cs typeface="Arial" charset="0"/>
              </a:rPr>
              <a:t>Scuola Secondaria  Potenziata in Matematica</a:t>
            </a:r>
          </a:p>
        </p:txBody>
      </p:sp>
    </p:spTree>
    <p:extLst>
      <p:ext uri="{BB962C8B-B14F-4D97-AF65-F5344CB8AC3E}">
        <p14:creationId xmlns:p14="http://schemas.microsoft.com/office/powerpoint/2010/main" val="39458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3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15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17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9">
            <a:extLst>
              <a:ext uri="{FF2B5EF4-FFF2-40B4-BE49-F238E27FC236}">
                <a16:creationId xmlns:a16="http://schemas.microsoft.com/office/drawing/2014/main" xmlns="" id="{A56012FD-74A8-4C91-B318-435CF2B71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21">
            <a:extLst>
              <a:ext uri="{FF2B5EF4-FFF2-40B4-BE49-F238E27FC236}">
                <a16:creationId xmlns:a16="http://schemas.microsoft.com/office/drawing/2014/main" xmlns="" id="{45C76AC0-BB6B-419E-A327-AFA297500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23">
            <a:extLst>
              <a:ext uri="{FF2B5EF4-FFF2-40B4-BE49-F238E27FC236}">
                <a16:creationId xmlns:a16="http://schemas.microsoft.com/office/drawing/2014/main" xmlns="" id="{B3E0B6A3-E197-43D6-82D5-7455DAB1A7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941034-9D5A-4986-8FC9-BB3A32EA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355600"/>
            <a:ext cx="5015452" cy="127508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approfondimento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teorico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separazione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radici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xmlns="" id="{8B0E4246-09B8-46D7-A0D2-4D264863A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F2007C0C-BC20-4CF9-9777-2CCE7BE4D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348" y="113433"/>
            <a:ext cx="5716702" cy="5893508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xmlns="" id="{09FA661E-575A-4737-A512-8F419BDB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9647" y="2347139"/>
            <a:ext cx="4158750" cy="27201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cap="all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8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simulazioni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Algoritmo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linguaggio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2" name="Picture 27">
            <a:extLst>
              <a:ext uri="{FF2B5EF4-FFF2-40B4-BE49-F238E27FC236}">
                <a16:creationId xmlns:a16="http://schemas.microsoft.com/office/drawing/2014/main" xmlns="" id="{F50C8D8D-B32F-4194-8321-164EC44275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29">
            <a:extLst>
              <a:ext uri="{FF2B5EF4-FFF2-40B4-BE49-F238E27FC236}">
                <a16:creationId xmlns:a16="http://schemas.microsoft.com/office/drawing/2014/main" xmlns="" id="{5BD24D8B-8573-4260-B700-E860AD6D2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1B315807-B6BC-47D9-B6F6-AFC785A9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69" y="689462"/>
            <a:ext cx="9424331" cy="60644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2700" b="1" i="0" kern="12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SULLA CONVERGENZA</a:t>
            </a:r>
            <a:r>
              <a:rPr lang="en-US" sz="2200" b="1" i="0" kern="1200" cap="none" dirty="0">
                <a:latin typeface="+mj-lt"/>
                <a:ea typeface="+mj-ea"/>
                <a:cs typeface="+mj-cs"/>
              </a:rPr>
              <a:t/>
            </a:r>
            <a:br>
              <a:rPr lang="en-US" sz="2200" b="1" i="0" kern="1200" cap="none" dirty="0">
                <a:latin typeface="+mj-lt"/>
                <a:ea typeface="+mj-ea"/>
                <a:cs typeface="+mj-cs"/>
              </a:rPr>
            </a:br>
            <a:r>
              <a:rPr lang="en-US" sz="2200" b="1" i="0" kern="1200" cap="none" dirty="0">
                <a:latin typeface="+mj-lt"/>
                <a:ea typeface="+mj-ea"/>
                <a:cs typeface="+mj-cs"/>
              </a:rPr>
              <a:t/>
            </a:r>
            <a:br>
              <a:rPr lang="en-US" sz="2200" b="1" i="0" kern="1200" cap="none" dirty="0">
                <a:latin typeface="+mj-lt"/>
                <a:ea typeface="+mj-ea"/>
                <a:cs typeface="+mj-cs"/>
              </a:rPr>
            </a:br>
            <a:endParaRPr lang="en-US" sz="2200" b="0" i="0" kern="1200" cap="none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xmlns="" id="{F21E5A93-D3D2-4077-A694-6DD424BE0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947" y="2015734"/>
                <a:ext cx="5511188" cy="434267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La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funzione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assegnata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é  </a:t>
                </a:r>
                <a14:m>
                  <m:oMath xmlns:m="http://schemas.openxmlformats.org/officeDocument/2006/math"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it-IT" sz="1800" b="1" i="1" kern="1200" cap="none" smtClean="0">
                            <a:latin typeface="Cambria Math" charset="0"/>
                            <a:ea typeface="+mj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=−</m:t>
                    </m:r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𝒍𝒏𝒙</m:t>
                    </m:r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it-IT" sz="1800" b="1" i="1" kern="1200" cap="none" smtClean="0">
                            <a:latin typeface="Cambria Math" charset="0"/>
                            <a:ea typeface="+mj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−</m:t>
                    </m:r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𝟐</m:t>
                    </m:r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nell’intervallo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</m:t>
                    </m:r>
                    <m:r>
                      <a:rPr lang="it-IT" sz="1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800" b="1" i="1" smtClea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it-IT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it-IT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r>
                      <a:rPr lang="it-IT" sz="1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it-IT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 stima dell’errore è pensata solo sulle ascisse ed è fissata nell’ordine di grandezza di </a:t>
                </a:r>
                <a14:m>
                  <m:oMath xmlns:m="http://schemas.openxmlformats.org/officeDocument/2006/math">
                    <m:r>
                      <a:rPr lang="it-IT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it-IT" sz="1800" b="1" i="1" dirty="0" smtClea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1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it-IT" sz="1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it-IT" sz="1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L’obiettivo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è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quello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di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mettere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a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confronto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tre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metodi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illustrati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,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valutandone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l’efficacia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e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l’efficienza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in base al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numero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di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iterazioni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necessarie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alla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loro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convergenza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Le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esercitazioni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pianificate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sono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: BISEZIONE 1, NEWTON-RAPHSON 1, SECANTI LAGRANGE 1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300" b="1" i="0" kern="1200" cap="none" dirty="0">
                    <a:latin typeface="+mj-lt"/>
                    <a:ea typeface="+mj-ea"/>
                    <a:cs typeface="+mj-cs"/>
                  </a:rPr>
                  <a:t/>
                </a:r>
                <a:br>
                  <a:rPr lang="en-US" sz="1300" b="1" i="0" kern="1200" cap="none" dirty="0">
                    <a:latin typeface="+mj-lt"/>
                    <a:ea typeface="+mj-ea"/>
                    <a:cs typeface="+mj-cs"/>
                  </a:rPr>
                </a:br>
                <a:r>
                  <a:rPr lang="en-US" sz="1300" b="0" i="0" kern="1200" cap="none" dirty="0">
                    <a:latin typeface="+mj-lt"/>
                    <a:ea typeface="+mj-ea"/>
                    <a:cs typeface="+mj-cs"/>
                  </a:rPr>
                  <a:t/>
                </a:r>
                <a:br>
                  <a:rPr lang="en-US" sz="1300" b="0" i="0" kern="1200" cap="none" dirty="0">
                    <a:latin typeface="+mj-lt"/>
                    <a:ea typeface="+mj-ea"/>
                    <a:cs typeface="+mj-cs"/>
                  </a:rPr>
                </a:br>
                <a:endParaRPr lang="it-IT" sz="1300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F21E5A93-D3D2-4077-A694-6DD424BE0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947" y="2015734"/>
                <a:ext cx="5511188" cy="4342677"/>
              </a:xfrm>
              <a:blipFill>
                <a:blip r:embed="rId2"/>
                <a:stretch>
                  <a:fillRect l="-996" t="-562" r="-3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11FB7FD-336A-44FC-AA54-533437FB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1953028"/>
            <a:ext cx="6390011" cy="38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1B315807-B6BC-47D9-B6F6-AFC785A9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69" y="689462"/>
            <a:ext cx="9424331" cy="60644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2700" b="1" i="0" kern="12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SULLA </a:t>
            </a:r>
            <a:r>
              <a:rPr lang="en-US" sz="27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DIVERGENZA</a:t>
            </a:r>
            <a:r>
              <a:rPr lang="en-US" sz="2200" b="1" i="0" kern="1200" cap="none" dirty="0">
                <a:latin typeface="+mj-lt"/>
                <a:ea typeface="+mj-ea"/>
                <a:cs typeface="+mj-cs"/>
              </a:rPr>
              <a:t/>
            </a:r>
            <a:br>
              <a:rPr lang="en-US" sz="2200" b="1" i="0" kern="1200" cap="none" dirty="0">
                <a:latin typeface="+mj-lt"/>
                <a:ea typeface="+mj-ea"/>
                <a:cs typeface="+mj-cs"/>
              </a:rPr>
            </a:br>
            <a:r>
              <a:rPr lang="en-US" sz="2200" b="1" i="0" kern="1200" cap="none" dirty="0">
                <a:latin typeface="+mj-lt"/>
                <a:ea typeface="+mj-ea"/>
                <a:cs typeface="+mj-cs"/>
              </a:rPr>
              <a:t/>
            </a:r>
            <a:br>
              <a:rPr lang="en-US" sz="2200" b="1" i="0" kern="1200" cap="none" dirty="0">
                <a:latin typeface="+mj-lt"/>
                <a:ea typeface="+mj-ea"/>
                <a:cs typeface="+mj-cs"/>
              </a:rPr>
            </a:br>
            <a:endParaRPr lang="en-US" sz="2200" b="0" i="0" kern="1200" cap="none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xmlns="" id="{F21E5A93-D3D2-4077-A694-6DD424BE0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947" y="2015734"/>
                <a:ext cx="5511188" cy="434267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La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funzione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assegnata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é  </a:t>
                </a:r>
                <a14:m>
                  <m:oMath xmlns:m="http://schemas.openxmlformats.org/officeDocument/2006/math"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it-IT" sz="1800" b="1" i="1" kern="1200" cap="none" smtClean="0">
                            <a:latin typeface="Cambria Math" charset="0"/>
                            <a:ea typeface="+mj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it-IT" sz="1800" b="1" i="1" kern="1200" cap="none" smtClean="0"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it-IT" sz="1800" b="1" i="1" kern="1200" cap="none" smtClean="0">
                            <a:latin typeface="Cambria Math" charset="0"/>
                            <a:ea typeface="+mj-ea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𝟑</m:t>
                        </m:r>
                      </m:deg>
                      <m:e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it-IT" sz="1800" b="1" i="1" kern="1200" cap="none" smtClean="0">
                                <a:latin typeface="Cambria Math" charset="0"/>
                                <a:ea typeface="+mj-ea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it-IT" sz="1800" b="1" i="1" kern="1200" cap="none" smtClean="0"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1800" b="1" i="1" kern="1200" cap="none" smtClean="0">
                                <a:latin typeface="Cambria Math" panose="02040503050406030204" pitchFamily="18" charset="0"/>
                                <a:ea typeface="+mj-ea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it-IT" sz="1800" b="1" i="1" kern="1200" cap="none" smtClean="0"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nell’intervallo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𝐈</m:t>
                    </m:r>
                    <m:r>
                      <a:rPr lang="it-IT" sz="1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800" b="1" i="1" smtClea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it-IT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it-IT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it-IT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it-IT" sz="1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it-IT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 stima dell’errore è pensata solo sulle ascisse ed è fissata nell’ordine di grandezza di </a:t>
                </a:r>
                <a14:m>
                  <m:oMath xmlns:m="http://schemas.openxmlformats.org/officeDocument/2006/math">
                    <m:r>
                      <a:rPr lang="it-IT" sz="1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it-IT" sz="1800" b="1" i="1" dirty="0" smtClean="0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1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it-IT" sz="1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it-IT" sz="1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it-IT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L’obiettivo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è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quello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di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mettere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a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confronto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tre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metodi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illustrati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,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valutandone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l’applicabilità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Le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esercitazioni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pianificate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sono</a:t>
                </a:r>
                <a:r>
                  <a:rPr lang="en-US" sz="1800" b="1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: BISEZIONE 2, NEWTON-RAPHSON 2, SECANTI LAGRANGE 2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1300" b="1" i="0" kern="1200" cap="none" dirty="0">
                    <a:latin typeface="+mj-lt"/>
                    <a:ea typeface="+mj-ea"/>
                    <a:cs typeface="+mj-cs"/>
                  </a:rPr>
                  <a:t/>
                </a:r>
                <a:br>
                  <a:rPr lang="en-US" sz="1300" b="1" i="0" kern="1200" cap="none" dirty="0">
                    <a:latin typeface="+mj-lt"/>
                    <a:ea typeface="+mj-ea"/>
                    <a:cs typeface="+mj-cs"/>
                  </a:rPr>
                </a:br>
                <a:r>
                  <a:rPr lang="en-US" sz="1300" b="0" i="0" kern="1200" cap="none" dirty="0">
                    <a:latin typeface="+mj-lt"/>
                    <a:ea typeface="+mj-ea"/>
                    <a:cs typeface="+mj-cs"/>
                  </a:rPr>
                  <a:t/>
                </a:r>
                <a:br>
                  <a:rPr lang="en-US" sz="1300" b="0" i="0" kern="1200" cap="none" dirty="0">
                    <a:latin typeface="+mj-lt"/>
                    <a:ea typeface="+mj-ea"/>
                    <a:cs typeface="+mj-cs"/>
                  </a:rPr>
                </a:br>
                <a:endParaRPr lang="it-IT" sz="1300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F21E5A93-D3D2-4077-A694-6DD424BE0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947" y="2015734"/>
                <a:ext cx="5511188" cy="4342677"/>
              </a:xfrm>
              <a:blipFill>
                <a:blip r:embed="rId2"/>
                <a:stretch>
                  <a:fillRect l="-996" r="-3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24B2999-8061-431C-B829-6B173EDF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424" y="2015734"/>
            <a:ext cx="6206629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9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F1D1DE-FA6B-4ADE-A84A-26D0FDE6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85931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Riflessioni e confronti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2F37A50-4EF3-4D24-B135-43844EA3F463}"/>
              </a:ext>
            </a:extLst>
          </p:cNvPr>
          <p:cNvSpPr txBox="1"/>
          <p:nvPr/>
        </p:nvSpPr>
        <p:spPr>
          <a:xfrm>
            <a:off x="482666" y="3184933"/>
            <a:ext cx="2775083" cy="523220"/>
          </a:xfrm>
          <a:prstGeom prst="rect">
            <a:avLst/>
          </a:prstGeom>
          <a:noFill/>
          <a:ln w="95250">
            <a:gradFill flip="none" rotWithShape="1">
              <a:gsLst>
                <a:gs pos="3100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2 PROBLEMI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96D32A9-17BC-422F-9D0B-1829821F2465}"/>
              </a:ext>
            </a:extLst>
          </p:cNvPr>
          <p:cNvSpPr txBox="1"/>
          <p:nvPr/>
        </p:nvSpPr>
        <p:spPr>
          <a:xfrm>
            <a:off x="4913652" y="4418300"/>
            <a:ext cx="7094197" cy="1538883"/>
          </a:xfrm>
          <a:prstGeom prst="rect">
            <a:avLst/>
          </a:prstGeom>
          <a:noFill/>
          <a:ln w="952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Convergenza</a:t>
            </a:r>
          </a:p>
          <a:p>
            <a:r>
              <a:rPr lang="it-IT" dirty="0"/>
              <a:t> </a:t>
            </a:r>
          </a:p>
          <a:p>
            <a:r>
              <a:rPr lang="it-IT" sz="2400" dirty="0"/>
              <a:t>Se f ha almeno uno zero, il metodo riesce sempre a trovarne uno?</a:t>
            </a:r>
          </a:p>
        </p:txBody>
      </p:sp>
      <p:sp>
        <p:nvSpPr>
          <p:cNvPr id="7" name="Freccia destra 11">
            <a:extLst>
              <a:ext uri="{FF2B5EF4-FFF2-40B4-BE49-F238E27FC236}">
                <a16:creationId xmlns:a16="http://schemas.microsoft.com/office/drawing/2014/main" xmlns="" id="{90F89298-778E-44E0-B6C1-F8DF6B64FA86}"/>
              </a:ext>
            </a:extLst>
          </p:cNvPr>
          <p:cNvSpPr/>
          <p:nvPr/>
        </p:nvSpPr>
        <p:spPr>
          <a:xfrm rot="20033965">
            <a:off x="3477122" y="2546304"/>
            <a:ext cx="1417409" cy="580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12">
            <a:extLst>
              <a:ext uri="{FF2B5EF4-FFF2-40B4-BE49-F238E27FC236}">
                <a16:creationId xmlns:a16="http://schemas.microsoft.com/office/drawing/2014/main" xmlns="" id="{EC2E5778-B79E-4827-A8A6-9D8531883D23}"/>
              </a:ext>
            </a:extLst>
          </p:cNvPr>
          <p:cNvSpPr/>
          <p:nvPr/>
        </p:nvSpPr>
        <p:spPr>
          <a:xfrm rot="1828506">
            <a:off x="3505839" y="3860158"/>
            <a:ext cx="1417409" cy="585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6BA6BA7-1F71-4D08-844D-6DDDC5A9808E}"/>
              </a:ext>
            </a:extLst>
          </p:cNvPr>
          <p:cNvSpPr txBox="1"/>
          <p:nvPr/>
        </p:nvSpPr>
        <p:spPr>
          <a:xfrm>
            <a:off x="7723660" y="4422125"/>
            <a:ext cx="3960340" cy="769441"/>
          </a:xfrm>
          <a:prstGeom prst="rect">
            <a:avLst/>
          </a:prstGeom>
          <a:noFill/>
          <a:ln w="952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Efficienza</a:t>
            </a:r>
          </a:p>
          <a:p>
            <a:endParaRPr lang="it-IT" sz="16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6B16889-7305-4378-AB0A-6BB325011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6" y="3766591"/>
            <a:ext cx="4897594" cy="377675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sp>
        <p:nvSpPr>
          <p:cNvPr id="15" name="Freccia a gallone 14">
            <a:extLst>
              <a:ext uri="{FF2B5EF4-FFF2-40B4-BE49-F238E27FC236}">
                <a16:creationId xmlns:a16="http://schemas.microsoft.com/office/drawing/2014/main" xmlns="" id="{7004A80C-5AC8-44C0-ABD9-66EC14DAA4BF}"/>
              </a:ext>
            </a:extLst>
          </p:cNvPr>
          <p:cNvSpPr/>
          <p:nvPr/>
        </p:nvSpPr>
        <p:spPr>
          <a:xfrm>
            <a:off x="7672683" y="4588693"/>
            <a:ext cx="829790" cy="436304"/>
          </a:xfrm>
          <a:prstGeom prst="chevron">
            <a:avLst>
              <a:gd name="adj" fmla="val 8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E1CD6E13-0635-47B0-B571-40CA5C815664}"/>
              </a:ext>
            </a:extLst>
          </p:cNvPr>
          <p:cNvSpPr txBox="1"/>
          <p:nvPr/>
        </p:nvSpPr>
        <p:spPr>
          <a:xfrm>
            <a:off x="4913653" y="1967185"/>
            <a:ext cx="6974638" cy="1538883"/>
          </a:xfrm>
          <a:prstGeom prst="rect">
            <a:avLst/>
          </a:prstGeom>
          <a:noFill/>
          <a:ln w="952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Applicabilità</a:t>
            </a:r>
          </a:p>
          <a:p>
            <a:r>
              <a:rPr lang="it-IT" dirty="0"/>
              <a:t> </a:t>
            </a:r>
          </a:p>
          <a:p>
            <a:r>
              <a:rPr lang="it-IT" sz="2400" dirty="0"/>
              <a:t>Quando può essere utilizzato un metodo?</a:t>
            </a:r>
          </a:p>
          <a:p>
            <a:endParaRPr lang="it-IT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A50CD7EE-F085-4A06-A5D2-FC11C2629520}"/>
              </a:ext>
            </a:extLst>
          </p:cNvPr>
          <p:cNvSpPr txBox="1"/>
          <p:nvPr/>
        </p:nvSpPr>
        <p:spPr>
          <a:xfrm>
            <a:off x="7672683" y="1994672"/>
            <a:ext cx="3960340" cy="769441"/>
          </a:xfrm>
          <a:prstGeom prst="rect">
            <a:avLst/>
          </a:prstGeom>
          <a:noFill/>
          <a:ln w="952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Robustezza</a:t>
            </a:r>
          </a:p>
          <a:p>
            <a:endParaRPr lang="it-IT" sz="1600" dirty="0"/>
          </a:p>
        </p:txBody>
      </p:sp>
      <p:sp>
        <p:nvSpPr>
          <p:cNvPr id="18" name="Freccia a gallone 17">
            <a:extLst>
              <a:ext uri="{FF2B5EF4-FFF2-40B4-BE49-F238E27FC236}">
                <a16:creationId xmlns:a16="http://schemas.microsoft.com/office/drawing/2014/main" xmlns="" id="{1799B539-50D3-4EE8-A324-584E382DF4BD}"/>
              </a:ext>
            </a:extLst>
          </p:cNvPr>
          <p:cNvSpPr/>
          <p:nvPr/>
        </p:nvSpPr>
        <p:spPr>
          <a:xfrm>
            <a:off x="7494883" y="2111560"/>
            <a:ext cx="829790" cy="436304"/>
          </a:xfrm>
          <a:prstGeom prst="chevron">
            <a:avLst>
              <a:gd name="adj" fmla="val 8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9DF76652-E79F-43FA-B25C-CEC5C55CE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1" y="162721"/>
            <a:ext cx="7228145" cy="437178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97877438-3F3E-4DD6-A89D-BD72D3C00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7" y="518266"/>
            <a:ext cx="8150621" cy="449169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11CE2A45-54C7-41A8-A2F5-C47F64643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93" y="1472170"/>
            <a:ext cx="9986682" cy="49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650" y="820017"/>
            <a:ext cx="10110157" cy="1049235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	</a:t>
            </a: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partecipare al laboratorio abbiamo bisogno del vostro contatto e-mail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Andare al link allegato in chat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https://docs.google.com/forms/d/e/1FAIpQLSdv6JMMtRWNyu_FLHlIok6CWs507sUrzODKIO9z8QLQLkmXEA/viewform?usp=pp_url</a:t>
            </a:r>
            <a:endParaRPr lang="it-IT" dirty="0"/>
          </a:p>
          <a:p>
            <a:r>
              <a:rPr lang="it-IT" dirty="0"/>
              <a:t>compilare il modulo</a:t>
            </a:r>
          </a:p>
        </p:txBody>
      </p:sp>
    </p:spTree>
    <p:extLst>
      <p:ext uri="{BB962C8B-B14F-4D97-AF65-F5344CB8AC3E}">
        <p14:creationId xmlns:p14="http://schemas.microsoft.com/office/powerpoint/2010/main" val="9241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5">
            <a:extLst>
              <a:ext uri="{FF2B5EF4-FFF2-40B4-BE49-F238E27FC236}">
                <a16:creationId xmlns:a16="http://schemas.microsoft.com/office/drawing/2014/main" xmlns="" id="{08E7A6F0-5CD3-481E-B0F2-E7F99FE67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57">
            <a:extLst>
              <a:ext uri="{FF2B5EF4-FFF2-40B4-BE49-F238E27FC236}">
                <a16:creationId xmlns:a16="http://schemas.microsoft.com/office/drawing/2014/main" xmlns="" id="{511290DF-4975-4FCD-8B8D-BBC86B836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1B315807-B6BC-47D9-B6F6-AFC785A9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38" y="1301401"/>
            <a:ext cx="4864587" cy="34650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ISTRUZIONI OPERATIVE </a:t>
            </a:r>
            <a:br>
              <a:rPr lang="en-US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PARTECIPAZIONE AL LABORATORIO</a:t>
            </a:r>
            <a:r>
              <a:rPr lang="en-US" sz="3100" b="1" i="0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i="0" kern="1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i="0" kern="12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i="0" kern="1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b="0" i="0" kern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59">
            <a:extLst>
              <a:ext uri="{FF2B5EF4-FFF2-40B4-BE49-F238E27FC236}">
                <a16:creationId xmlns:a16="http://schemas.microsoft.com/office/drawing/2014/main" xmlns="" id="{357CA18A-A333-4DCB-842B-76827D2EC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6E785FC3-CE7B-46F8-8C7A-EBBF001ED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1">
              <a:extLst>
                <a:ext uri="{FF2B5EF4-FFF2-40B4-BE49-F238E27FC236}">
                  <a16:creationId xmlns:a16="http://schemas.microsoft.com/office/drawing/2014/main" xmlns="" id="{75069D9A-30C7-4159-880C-DD2BDC510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63">
            <a:extLst>
              <a:ext uri="{FF2B5EF4-FFF2-40B4-BE49-F238E27FC236}">
                <a16:creationId xmlns:a16="http://schemas.microsoft.com/office/drawing/2014/main" xmlns="" id="{D9FE1511-6E1B-4F0E-8FF0-958527181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21E5A93-D3D2-4077-A694-6DD424BE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ccedere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alla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piattaforma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nlineGDB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utilizzando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l’URL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onlinegdb.com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menu di sinistra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cliccare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“sign up” e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registrarsi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nel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ruolo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“Student”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 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stessa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mail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usata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l’iscrizione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seminario</a:t>
            </a:r>
            <a:endParaRPr lang="en-US" sz="1800" b="1" i="0" kern="1200" cap="none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Dalla mail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personale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accettare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l’invito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Classroom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della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piattaforma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OnlineGDB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Tornare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sulla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piattaforma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OnlineGDB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selezionare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Classroom dal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menù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sx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Compare la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scritta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it-IT" sz="1800" b="1" i="0" u="sng" dirty="0">
                <a:solidFill>
                  <a:srgbClr val="9E63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Laboratorio di Coding in C</a:t>
            </a:r>
            <a:endParaRPr lang="it-IT" sz="1800" b="1" i="0" dirty="0">
              <a:solidFill>
                <a:srgbClr val="9E63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Una volta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selezionata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sarà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disponibile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la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lista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esercitazioni</a:t>
            </a:r>
            <a:r>
              <a:rPr lang="en-US" sz="18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0" kern="1200" cap="none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assegnate</a:t>
            </a:r>
            <a:r>
              <a:rPr lang="en-US" sz="13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1300" b="1" i="0" kern="1200" cap="none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300" b="0" i="0" kern="1200" cap="none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300" b="0" i="0" kern="1200" cap="none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it-IT" sz="1300" dirty="0">
              <a:solidFill>
                <a:srgbClr val="000000"/>
              </a:solidFill>
            </a:endParaRPr>
          </a:p>
        </p:txBody>
      </p:sp>
      <p:pic>
        <p:nvPicPr>
          <p:cNvPr id="74" name="Picture 65">
            <a:extLst>
              <a:ext uri="{FF2B5EF4-FFF2-40B4-BE49-F238E27FC236}">
                <a16:creationId xmlns:a16="http://schemas.microsoft.com/office/drawing/2014/main" xmlns="" id="{025CEF6D-5E98-4B5C-A10F-7459C1EEF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05C73161-1E4E-4E6A-91B2-E885CF8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1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8BC298DB-2D5C-40A1-9A78-6B4A12198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5C2355B-7CE9-4192-9142-A41CA0A0C0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xmlns="" id="{4FAB156F-9BBE-41FB-95CA-338EA677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71" y="988659"/>
            <a:ext cx="4971800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700" dirty="0">
                <a:solidFill>
                  <a:srgbClr val="C00000"/>
                </a:solidFill>
              </a:rPr>
              <a:t>GRAZIE A TUTTI PER LA PARTECIPAZIONE</a:t>
            </a:r>
          </a:p>
        </p:txBody>
      </p:sp>
      <p:pic>
        <p:nvPicPr>
          <p:cNvPr id="10" name="Graphic 9" descr="Winking Face with No Fill">
            <a:extLst>
              <a:ext uri="{FF2B5EF4-FFF2-40B4-BE49-F238E27FC236}">
                <a16:creationId xmlns:a16="http://schemas.microsoft.com/office/drawing/2014/main" xmlns="" id="{979A78A9-C4A6-4943-999F-C9A5AC5CE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6D05ED8-39E4-42F8-92CB-704C2BD0D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5CE2E7C-6AA3-4710-825D-4CDDF788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256C6C3-0EDC-4651-AB37-9F26CFAA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7096482" y="4681515"/>
            <a:ext cx="4354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debora.impala@itisgiulionatta.it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sabrina.camarda@itisgiulionatta.it</a:t>
            </a:r>
            <a:endParaRPr lang="it-IT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8651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5576</TotalTime>
  <Words>346</Words>
  <Application>Microsoft Macintosh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Calibri</vt:lpstr>
      <vt:lpstr>Cambria Math</vt:lpstr>
      <vt:lpstr>Gill Sans MT</vt:lpstr>
      <vt:lpstr>Arial</vt:lpstr>
      <vt:lpstr>Raccolta</vt:lpstr>
      <vt:lpstr>Risoluzione numerica delle  equazioni non lineari </vt:lpstr>
      <vt:lpstr>fase 1   approfondimento teorico per la separazione delle radici </vt:lpstr>
      <vt:lpstr>LABORATORIO SULLA CONVERGENZA  </vt:lpstr>
      <vt:lpstr>LABORATORIO SULLA DIVERGENZA  </vt:lpstr>
      <vt:lpstr>Riflessioni e confronti</vt:lpstr>
      <vt:lpstr> Per partecipare al laboratorio abbiamo bisogno del vostro contatto e-mail </vt:lpstr>
      <vt:lpstr>ISTRUZIONI OPERATIVE  PER LA PARTECIPAZIONE AL LABORATORIO  </vt:lpstr>
      <vt:lpstr>GRAZIE A TUTTI PER LA PARTECIPAZIONE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Frattali </dc:title>
  <dc:creator>Debora Impalà</dc:creator>
  <cp:lastModifiedBy>Debora Impalà</cp:lastModifiedBy>
  <cp:revision>181</cp:revision>
  <cp:lastPrinted>2021-04-22T07:30:24Z</cp:lastPrinted>
  <dcterms:created xsi:type="dcterms:W3CDTF">2021-03-20T15:47:04Z</dcterms:created>
  <dcterms:modified xsi:type="dcterms:W3CDTF">2021-09-12T16:05:15Z</dcterms:modified>
</cp:coreProperties>
</file>