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0"/>
    <p:restoredTop sz="94682"/>
  </p:normalViewPr>
  <p:slideViewPr>
    <p:cSldViewPr snapToGrid="0">
      <p:cViewPr varScale="1">
        <p:scale>
          <a:sx n="148" d="100"/>
          <a:sy n="148" d="100"/>
        </p:scale>
        <p:origin x="6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d6121c1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ed6121c11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ed6121c11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c5fa5af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c5fa5af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5a94064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c5a94064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c5a94064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c5a94064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5d152583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5d152583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5d152583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5d152583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5d152583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5d152583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c5a94064f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c5a94064f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d6dcb5a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d6dcb5a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d924254f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d924254f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hyperlink" Target="mailto:gabriella.pocalana@unito.it" TargetMode="External"/><Relationship Id="rId10" Type="http://schemas.openxmlformats.org/officeDocument/2006/relationships/hyperlink" Target="mailto:anna.castello@istruzione.it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.png"/><Relationship Id="rId9" Type="http://schemas.openxmlformats.org/officeDocument/2006/relationships/image" Target="../media/image6.png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.png"/><Relationship Id="rId9" Type="http://schemas.openxmlformats.org/officeDocument/2006/relationships/image" Target="../media/image6.png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.png"/><Relationship Id="rId9" Type="http://schemas.openxmlformats.org/officeDocument/2006/relationships/image" Target="../media/image6.png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2.png"/><Relationship Id="rId9" Type="http://schemas.openxmlformats.org/officeDocument/2006/relationships/image" Target="../media/image6.png"/><Relationship Id="rId10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/>
          <p:nvPr/>
        </p:nvSpPr>
        <p:spPr>
          <a:xfrm>
            <a:off x="1" y="0"/>
            <a:ext cx="9143700" cy="51435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0" y="1514607"/>
            <a:ext cx="9144000" cy="3079500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13"/>
          <p:cNvSpPr txBox="1">
            <a:spLocks noGrp="1"/>
          </p:cNvSpPr>
          <p:nvPr>
            <p:ph type="ctrTitle"/>
          </p:nvPr>
        </p:nvSpPr>
        <p:spPr>
          <a:xfrm>
            <a:off x="155886" y="-703960"/>
            <a:ext cx="2589600" cy="3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>
                <a:solidFill>
                  <a:srgbClr val="7F6000"/>
                </a:solidFill>
              </a:rPr>
              <a:t>Cerchi-amo di ragionare</a:t>
            </a:r>
            <a:endParaRPr sz="3400" dirty="0">
              <a:solidFill>
                <a:srgbClr val="7F6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 dirty="0">
                <a:solidFill>
                  <a:srgbClr val="7F6000"/>
                </a:solidFill>
              </a:rPr>
              <a:t>potenziare il pensiero geometrico</a:t>
            </a:r>
            <a:endParaRPr sz="1900" b="1" dirty="0">
              <a:solidFill>
                <a:srgbClr val="7F6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endParaRPr sz="1700" dirty="0">
              <a:solidFill>
                <a:srgbClr val="C00000"/>
              </a:solidFill>
            </a:endParaRP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1"/>
          </p:nvPr>
        </p:nvSpPr>
        <p:spPr>
          <a:xfrm>
            <a:off x="494477" y="2648403"/>
            <a:ext cx="211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None/>
            </a:pPr>
            <a:r>
              <a:rPr lang="it" sz="1210" cap="non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prof.ssa</a:t>
            </a:r>
            <a:r>
              <a:rPr lang="it" sz="121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 Anna Castello</a:t>
            </a:r>
            <a:endParaRPr sz="121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None/>
            </a:pPr>
            <a:r>
              <a:rPr lang="it" sz="121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prof.ssa Silvia Valente</a:t>
            </a:r>
            <a:endParaRPr sz="1210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10"/>
              <a:buNone/>
            </a:pPr>
            <a:r>
              <a:rPr lang="it" sz="1210" cap="non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prof.ssa </a:t>
            </a:r>
            <a:r>
              <a:rPr lang="it" sz="1210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Gabriella Pocalana</a:t>
            </a:r>
            <a:endParaRPr sz="1580">
              <a:solidFill>
                <a:srgbClr val="7F6000"/>
              </a:solidFill>
            </a:endParaRPr>
          </a:p>
        </p:txBody>
      </p:sp>
      <p:sp>
        <p:nvSpPr>
          <p:cNvPr id="133" name="Google Shape;133;p13"/>
          <p:cNvSpPr txBox="1">
            <a:spLocks noGrp="1"/>
          </p:cNvSpPr>
          <p:nvPr>
            <p:ph type="sldNum" idx="12"/>
          </p:nvPr>
        </p:nvSpPr>
        <p:spPr>
          <a:xfrm>
            <a:off x="17677" y="3310138"/>
            <a:ext cx="2835600" cy="11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Seminario Nazionale sui Licei Matematici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9-10 settembre 2021</a:t>
            </a:r>
            <a:endParaRPr sz="1200"/>
          </a:p>
        </p:txBody>
      </p:sp>
      <p:cxnSp>
        <p:nvCxnSpPr>
          <p:cNvPr id="134" name="Google Shape;134;p13"/>
          <p:cNvCxnSpPr/>
          <p:nvPr/>
        </p:nvCxnSpPr>
        <p:spPr>
          <a:xfrm>
            <a:off x="494476" y="2646407"/>
            <a:ext cx="2118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5" name="Google Shape;135;p13"/>
          <p:cNvGrpSpPr/>
          <p:nvPr/>
        </p:nvGrpSpPr>
        <p:grpSpPr>
          <a:xfrm>
            <a:off x="2984542" y="361658"/>
            <a:ext cx="5670000" cy="3862070"/>
            <a:chOff x="7463258" y="583365"/>
            <a:chExt cx="7560000" cy="5181900"/>
          </a:xfrm>
        </p:grpSpPr>
        <p:sp>
          <p:nvSpPr>
            <p:cNvPr id="136" name="Google Shape;136;p13"/>
            <p:cNvSpPr/>
            <p:nvPr/>
          </p:nvSpPr>
          <p:spPr>
            <a:xfrm>
              <a:off x="7463258" y="583365"/>
              <a:ext cx="7560000" cy="5181900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12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3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7776317" y="915807"/>
              <a:ext cx="6928200" cy="4494900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38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8" name="Google Shape;138;p13"/>
          <p:cNvSpPr/>
          <p:nvPr/>
        </p:nvSpPr>
        <p:spPr>
          <a:xfrm>
            <a:off x="3354098" y="732824"/>
            <a:ext cx="4948200" cy="3102000"/>
          </a:xfrm>
          <a:prstGeom prst="rect">
            <a:avLst/>
          </a:prstGeom>
          <a:solidFill>
            <a:srgbClr val="FFFFF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9" name="Google Shape;1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59" y="2571750"/>
            <a:ext cx="2294697" cy="109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2995" y="2041701"/>
            <a:ext cx="4766605" cy="48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7537" y="831547"/>
            <a:ext cx="2066165" cy="109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 rotWithShape="1">
          <a:blip r:embed="rId6">
            <a:alphaModFix/>
          </a:blip>
          <a:srcRect t="1540" b="-1539"/>
          <a:stretch/>
        </p:blipFill>
        <p:spPr>
          <a:xfrm>
            <a:off x="0" y="4594860"/>
            <a:ext cx="9144000" cy="5572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13"/>
          <p:cNvCxnSpPr/>
          <p:nvPr/>
        </p:nvCxnSpPr>
        <p:spPr>
          <a:xfrm>
            <a:off x="0" y="4596310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4" name="Google Shape;14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0722" y="818067"/>
            <a:ext cx="1117372" cy="111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 txBox="1"/>
          <p:nvPr/>
        </p:nvSpPr>
        <p:spPr>
          <a:xfrm>
            <a:off x="376482" y="361628"/>
            <a:ext cx="211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sz="1100"/>
          </a:p>
        </p:txBody>
      </p:sp>
      <p:pic>
        <p:nvPicPr>
          <p:cNvPr id="146" name="Google Shape;146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35800" y="2567566"/>
            <a:ext cx="1041703" cy="104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8500" y="151525"/>
            <a:ext cx="1106275" cy="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>
            <a:spLocks noGrp="1"/>
          </p:cNvSpPr>
          <p:nvPr>
            <p:ph type="body" idx="1"/>
          </p:nvPr>
        </p:nvSpPr>
        <p:spPr>
          <a:xfrm>
            <a:off x="193463" y="3182675"/>
            <a:ext cx="8520600" cy="24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Per i problemi presentati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dirty="0"/>
              <a:t>Bertinetto et al. “Contaci! seconda edizione” Zanichelli</a:t>
            </a:r>
            <a:endParaRPr dirty="0"/>
          </a:p>
        </p:txBody>
      </p:sp>
      <p:sp>
        <p:nvSpPr>
          <p:cNvPr id="261" name="Google Shape;261;p22"/>
          <p:cNvSpPr/>
          <p:nvPr/>
        </p:nvSpPr>
        <p:spPr>
          <a:xfrm rot="-898861">
            <a:off x="357901" y="1385996"/>
            <a:ext cx="8191742" cy="7506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Grazie per l'attenzione!</a:t>
            </a:r>
          </a:p>
        </p:txBody>
      </p:sp>
      <p:pic>
        <p:nvPicPr>
          <p:cNvPr id="262" name="Google Shape;2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376" y="4493557"/>
            <a:ext cx="740550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7375" y="4404988"/>
            <a:ext cx="1340125" cy="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8478" y="4405000"/>
            <a:ext cx="530672" cy="5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0125" y="4493550"/>
            <a:ext cx="3449026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9000" y="4428663"/>
            <a:ext cx="483325" cy="4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1775" y="4409250"/>
            <a:ext cx="740550" cy="5221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4822166" y="2674189"/>
            <a:ext cx="32512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Contatti:     </a:t>
            </a:r>
            <a:r>
              <a:rPr lang="it-IT" dirty="0" smtClean="0">
                <a:hlinkClick r:id="rId9"/>
              </a:rPr>
              <a:t>gabriella.pocalana@unito.it</a:t>
            </a:r>
            <a:endParaRPr lang="it-IT" dirty="0" smtClean="0"/>
          </a:p>
          <a:p>
            <a:r>
              <a:rPr lang="it-IT" dirty="0" smtClean="0"/>
              <a:t>	</a:t>
            </a:r>
            <a:r>
              <a:rPr lang="it-IT" dirty="0" smtClean="0">
                <a:hlinkClick r:id="rId10"/>
              </a:rPr>
              <a:t>anna.castello@istruzione.it</a:t>
            </a:r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889475" y="3973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Dalle Indicazioni </a:t>
            </a:r>
            <a:r>
              <a:rPr lang="it-IT" dirty="0" err="1" smtClean="0"/>
              <a:t>N</a:t>
            </a:r>
            <a:r>
              <a:rPr lang="it" dirty="0" smtClean="0"/>
              <a:t>azionali </a:t>
            </a:r>
            <a:r>
              <a:rPr lang="it" dirty="0"/>
              <a:t>per il primo ciclo …</a:t>
            </a:r>
            <a:endParaRPr dirty="0"/>
          </a:p>
        </p:txBody>
      </p:sp>
      <p:sp>
        <p:nvSpPr>
          <p:cNvPr id="153" name="Google Shape;153;p14"/>
          <p:cNvSpPr/>
          <p:nvPr/>
        </p:nvSpPr>
        <p:spPr>
          <a:xfrm>
            <a:off x="512375" y="1228675"/>
            <a:ext cx="7882800" cy="134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Caratteristica della pratica matematica è la </a:t>
            </a:r>
            <a:r>
              <a:rPr lang="it">
                <a:highlight>
                  <a:srgbClr val="00FF00"/>
                </a:highlight>
              </a:rPr>
              <a:t>risoluzione di problemi</a:t>
            </a:r>
            <a:r>
              <a:rPr lang="it"/>
              <a:t>, che devono essere intesi come </a:t>
            </a:r>
            <a:r>
              <a:rPr lang="it">
                <a:highlight>
                  <a:srgbClr val="00FF00"/>
                </a:highlight>
              </a:rPr>
              <a:t>questioni autentiche e significative</a:t>
            </a:r>
            <a:r>
              <a:rPr lang="it"/>
              <a:t>, legate alla </a:t>
            </a:r>
            <a:r>
              <a:rPr lang="it">
                <a:highlight>
                  <a:srgbClr val="00FF00"/>
                </a:highlight>
              </a:rPr>
              <a:t>vita quotidiana</a:t>
            </a:r>
            <a:r>
              <a:rPr lang="it"/>
              <a:t>, e non solo esercizi a carattere ripetitivo o quesiti ai quali si risponde semplicemente ricordando una definizione o una regola.</a:t>
            </a:r>
            <a:endParaRPr/>
          </a:p>
        </p:txBody>
      </p:sp>
      <p:sp>
        <p:nvSpPr>
          <p:cNvPr id="154" name="Google Shape;154;p14"/>
          <p:cNvSpPr/>
          <p:nvPr/>
        </p:nvSpPr>
        <p:spPr>
          <a:xfrm>
            <a:off x="512375" y="2793725"/>
            <a:ext cx="7882800" cy="160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Gradualmente, stimolato dalla </a:t>
            </a:r>
            <a:r>
              <a:rPr lang="it">
                <a:highlight>
                  <a:srgbClr val="00FF00"/>
                </a:highlight>
              </a:rPr>
              <a:t>guida dell’insegnante</a:t>
            </a:r>
            <a:r>
              <a:rPr lang="it"/>
              <a:t> e dalla </a:t>
            </a:r>
            <a:r>
              <a:rPr lang="it">
                <a:highlight>
                  <a:srgbClr val="00FF00"/>
                </a:highlight>
              </a:rPr>
              <a:t>discussione con i pari</a:t>
            </a:r>
            <a:r>
              <a:rPr lang="it"/>
              <a:t>, l’alunno imparerà ad affrontare con </a:t>
            </a:r>
            <a:r>
              <a:rPr lang="it">
                <a:highlight>
                  <a:srgbClr val="00FF00"/>
                </a:highlight>
              </a:rPr>
              <a:t>fiducia e determinazione</a:t>
            </a:r>
            <a:r>
              <a:rPr lang="it"/>
              <a:t> situazioni problematiche, rappre- sentandole in diversi modi, </a:t>
            </a:r>
            <a:r>
              <a:rPr lang="it">
                <a:highlight>
                  <a:srgbClr val="00FF00"/>
                </a:highlight>
              </a:rPr>
              <a:t>conducendo </a:t>
            </a:r>
            <a:r>
              <a:rPr lang="it"/>
              <a:t>le </a:t>
            </a:r>
            <a:r>
              <a:rPr lang="it">
                <a:highlight>
                  <a:srgbClr val="00FF00"/>
                </a:highlight>
              </a:rPr>
              <a:t>esplorazioni</a:t>
            </a:r>
            <a:r>
              <a:rPr lang="it"/>
              <a:t> opportune, </a:t>
            </a:r>
            <a:r>
              <a:rPr lang="it">
                <a:highlight>
                  <a:srgbClr val="00FF00"/>
                </a:highlight>
              </a:rPr>
              <a:t>dedicando il tempo necessario</a:t>
            </a:r>
            <a:r>
              <a:rPr lang="it"/>
              <a:t> alla precisa individuazione di ciò che è noto e di ciò che s’intende trovare, </a:t>
            </a:r>
            <a:r>
              <a:rPr lang="it">
                <a:highlight>
                  <a:srgbClr val="00FF00"/>
                </a:highlight>
              </a:rPr>
              <a:t>congetturando soluzioni</a:t>
            </a:r>
            <a:r>
              <a:rPr lang="it"/>
              <a:t> e risultati, individuando possibili </a:t>
            </a:r>
            <a:r>
              <a:rPr lang="it">
                <a:highlight>
                  <a:srgbClr val="00FF00"/>
                </a:highlight>
              </a:rPr>
              <a:t>strategie risolutive</a:t>
            </a:r>
            <a:r>
              <a:rPr lang="it"/>
              <a:t>. </a:t>
            </a:r>
            <a:endParaRPr/>
          </a:p>
        </p:txBody>
      </p:sp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376" y="4493557"/>
            <a:ext cx="740550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7375" y="4404988"/>
            <a:ext cx="1340125" cy="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8478" y="4405000"/>
            <a:ext cx="530672" cy="5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0125" y="4493550"/>
            <a:ext cx="3449026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9000" y="4428663"/>
            <a:ext cx="483325" cy="4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1775" y="4409250"/>
            <a:ext cx="740550" cy="52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94925" y="342125"/>
            <a:ext cx="89802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Dalle Indicazioni </a:t>
            </a:r>
            <a:r>
              <a:rPr lang="it-IT" dirty="0" err="1" smtClean="0"/>
              <a:t>N</a:t>
            </a:r>
            <a:r>
              <a:rPr lang="it" dirty="0" smtClean="0"/>
              <a:t>azionali </a:t>
            </a:r>
            <a:r>
              <a:rPr lang="it" dirty="0"/>
              <a:t>per il primo ciclo ...</a:t>
            </a:r>
            <a:endParaRPr dirty="0"/>
          </a:p>
        </p:txBody>
      </p:sp>
      <p:sp>
        <p:nvSpPr>
          <p:cNvPr id="166" name="Google Shape;166;p15"/>
          <p:cNvSpPr/>
          <p:nvPr/>
        </p:nvSpPr>
        <p:spPr>
          <a:xfrm>
            <a:off x="370800" y="1465100"/>
            <a:ext cx="8198100" cy="174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L’alunno analizza le situazioni per </a:t>
            </a:r>
            <a:r>
              <a:rPr lang="it">
                <a:highlight>
                  <a:srgbClr val="00FF00"/>
                </a:highlight>
              </a:rPr>
              <a:t>tradurle in termini matematici</a:t>
            </a:r>
            <a:r>
              <a:rPr lang="it"/>
              <a:t>, riconosce schemi ricorrenti, stabilisce analogie con modelli noti, </a:t>
            </a:r>
            <a:r>
              <a:rPr lang="it">
                <a:highlight>
                  <a:srgbClr val="00FF00"/>
                </a:highlight>
              </a:rPr>
              <a:t>sceglie le azioni da compiere</a:t>
            </a:r>
            <a:r>
              <a:rPr lang="it"/>
              <a:t> (operazioni, costruzioni geometriche, grafici, formalizzazioni, scrittura e risoluzione di equazioni...) e le concatena in modo efficace al fine di produrre una risoluzione del problema. Un’attenzione particolare andrà dedicata allo sviluppo della </a:t>
            </a:r>
            <a:r>
              <a:rPr lang="it">
                <a:highlight>
                  <a:srgbClr val="00FF00"/>
                </a:highlight>
              </a:rPr>
              <a:t>capacità di esporre e di discutere con i compagni le soluzioni e i procedimenti </a:t>
            </a:r>
            <a:r>
              <a:rPr lang="it"/>
              <a:t>seguiti. </a:t>
            </a:r>
            <a:endParaRPr/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376" y="4493557"/>
            <a:ext cx="740550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7375" y="4404988"/>
            <a:ext cx="1340125" cy="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8478" y="4405000"/>
            <a:ext cx="530672" cy="5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0125" y="4493550"/>
            <a:ext cx="3449026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9000" y="4428663"/>
            <a:ext cx="483325" cy="4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1775" y="4409250"/>
            <a:ext cx="740550" cy="52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150750" y="1966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Problemi tratti dai libri di testo - tipo 1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578200" y="1122025"/>
            <a:ext cx="40071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Una circonferenza ha il diametro di 8 cm. Quanto misura la circonferenza?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4697375" y="2809250"/>
            <a:ext cx="3807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Il raggio di una circonferenza misura 44cm. Calcola l’area del settore circolare corrispondente ad un angolo al centro di 18°.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200" y="736700"/>
            <a:ext cx="1729075" cy="21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4800" y="2381250"/>
            <a:ext cx="1973800" cy="19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76" y="4493557"/>
            <a:ext cx="740550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7375" y="4404988"/>
            <a:ext cx="1340125" cy="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8478" y="4405000"/>
            <a:ext cx="530672" cy="5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0125" y="4493550"/>
            <a:ext cx="3449026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39000" y="4428663"/>
            <a:ext cx="483325" cy="4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71775" y="4409250"/>
            <a:ext cx="740550" cy="52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>
            <a:spLocks noGrp="1"/>
          </p:cNvSpPr>
          <p:nvPr>
            <p:ph type="title"/>
          </p:nvPr>
        </p:nvSpPr>
        <p:spPr>
          <a:xfrm>
            <a:off x="819150" y="5348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Problemi tratti dai libri di testo-problema tipo 2</a:t>
            </a:r>
            <a:endParaRPr/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3">
            <a:alphaModFix/>
          </a:blip>
          <a:srcRect l="7141" t="41540" r="61796" b="28947"/>
          <a:stretch/>
        </p:blipFill>
        <p:spPr>
          <a:xfrm>
            <a:off x="431500" y="1567875"/>
            <a:ext cx="3695250" cy="22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 rotWithShape="1">
          <a:blip r:embed="rId4">
            <a:alphaModFix/>
          </a:blip>
          <a:srcRect l="61462" t="40412" r="6643" b="25994"/>
          <a:stretch/>
        </p:blipFill>
        <p:spPr>
          <a:xfrm>
            <a:off x="4709950" y="1700300"/>
            <a:ext cx="4000500" cy="20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76" y="4493557"/>
            <a:ext cx="740550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7375" y="4404988"/>
            <a:ext cx="1340125" cy="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8478" y="4405000"/>
            <a:ext cx="530672" cy="5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0125" y="4493550"/>
            <a:ext cx="3449026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39000" y="4428663"/>
            <a:ext cx="483325" cy="4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71775" y="4409250"/>
            <a:ext cx="740550" cy="52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title"/>
          </p:nvPr>
        </p:nvSpPr>
        <p:spPr>
          <a:xfrm>
            <a:off x="526675" y="386175"/>
            <a:ext cx="82251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400"/>
              <a:t>Problema tratto dalla prova INVALSI grado 8 (2014-2015)</a:t>
            </a:r>
            <a:endParaRPr sz="2400"/>
          </a:p>
        </p:txBody>
      </p:sp>
      <p:pic>
        <p:nvPicPr>
          <p:cNvPr id="206" name="Google Shape;2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475" y="1557775"/>
            <a:ext cx="2971800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 txBox="1"/>
          <p:nvPr/>
        </p:nvSpPr>
        <p:spPr>
          <a:xfrm>
            <a:off x="1070375" y="3082300"/>
            <a:ext cx="7236900" cy="17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La figura rappresenta lo schema di una pista formata da: due archi di circonferenza di raggio 50 cm; due tratti rettilinei di 100 cm ciascuno, perpendicolari tra loro nel punto medio. Qual è la lunghezza della pista? Scrivi i calcoli che fai per trovare la risposta e infine riporta il risultato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00FF"/>
                </a:solidFill>
              </a:rPr>
              <a:t>Si noti che l’Invalsi richiede calcoli e risposta non fornisce opzioni</a:t>
            </a:r>
            <a:endParaRPr b="1">
              <a:solidFill>
                <a:srgbClr val="FF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93850"/>
            <a:ext cx="23812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76" y="4493557"/>
            <a:ext cx="740550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7375" y="4404988"/>
            <a:ext cx="1340125" cy="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8478" y="4405000"/>
            <a:ext cx="530672" cy="5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0125" y="4493550"/>
            <a:ext cx="3449026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39000" y="4428663"/>
            <a:ext cx="483325" cy="4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71775" y="4409250"/>
            <a:ext cx="740550" cy="52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/>
          <p:nvPr/>
        </p:nvSpPr>
        <p:spPr>
          <a:xfrm>
            <a:off x="858225" y="266500"/>
            <a:ext cx="7774500" cy="4138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Amatic SC"/>
                <a:ea typeface="Amatic SC"/>
                <a:cs typeface="Amatic SC"/>
                <a:sym typeface="Amatic SC"/>
              </a:rPr>
              <a:t>“Un buon problema matematico: non si sa a priori quali conoscenze e quali abilità vanno utilizzati per affrontarlo; è possibile l’esplorazione e le strategie possibili per risolverlo sono molteplici. Se so come raggiungere la meta si tratta di un esercizio.”</a:t>
            </a:r>
            <a:endParaRPr sz="2800" b="1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dirty="0">
                <a:latin typeface="Amatic SC"/>
                <a:ea typeface="Amatic SC"/>
                <a:cs typeface="Amatic SC"/>
                <a:sym typeface="Amatic SC"/>
              </a:rPr>
              <a:t> KARL DUNKER (1945)</a:t>
            </a:r>
            <a:endParaRPr sz="2800" dirty="0"/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376" y="4493557"/>
            <a:ext cx="740550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7375" y="4404988"/>
            <a:ext cx="1340125" cy="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8478" y="4405000"/>
            <a:ext cx="530672" cy="5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0125" y="4493550"/>
            <a:ext cx="3449026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9000" y="4428663"/>
            <a:ext cx="483325" cy="4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1775" y="4409250"/>
            <a:ext cx="740550" cy="52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572625" y="6214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/>
              <a:t>LABORATORI-AMO</a:t>
            </a:r>
            <a:r>
              <a:rPr lang="it" dirty="0"/>
              <a:t> ...</a:t>
            </a:r>
            <a:endParaRPr dirty="0"/>
          </a:p>
        </p:txBody>
      </p:sp>
      <p:sp>
        <p:nvSpPr>
          <p:cNvPr id="231" name="Google Shape;231;p20"/>
          <p:cNvSpPr txBox="1">
            <a:spLocks noGrp="1"/>
          </p:cNvSpPr>
          <p:nvPr>
            <p:ph type="body" idx="1"/>
          </p:nvPr>
        </p:nvSpPr>
        <p:spPr>
          <a:xfrm>
            <a:off x="268568" y="1522350"/>
            <a:ext cx="8520600" cy="29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❖"/>
            </a:pPr>
            <a:r>
              <a:rPr lang="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lunotto posteriore della mia utilitaria è pensabile come un rettangolo dI dimensioni 90 cm e 35 cm, progetta un tergicristallo con una sola spazzola.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460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Quanto potrà essere lunga la spazzola e quanto l’intera bacchetta?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460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➢"/>
            </a:pPr>
            <a:r>
              <a:rPr lang="it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Quanto misura l’area pulita dal tergicristallo? Che percentuale è dell’intera area del lunotto? Questo permette una “buona” visione, secondo te?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32" name="Google Shape;232;p20"/>
          <p:cNvSpPr txBox="1"/>
          <p:nvPr/>
        </p:nvSpPr>
        <p:spPr>
          <a:xfrm>
            <a:off x="390475" y="4227900"/>
            <a:ext cx="188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646300" y="3446950"/>
            <a:ext cx="241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34" name="Google Shape;2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75" y="225000"/>
            <a:ext cx="2355925" cy="15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 txBox="1"/>
          <p:nvPr/>
        </p:nvSpPr>
        <p:spPr>
          <a:xfrm>
            <a:off x="363550" y="727100"/>
            <a:ext cx="67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6" name="Google Shape;236;p20"/>
          <p:cNvSpPr txBox="1"/>
          <p:nvPr/>
        </p:nvSpPr>
        <p:spPr>
          <a:xfrm>
            <a:off x="161575" y="565500"/>
            <a:ext cx="87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chemeClr val="dk2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xxxxxx</a:t>
            </a:r>
            <a:endParaRPr>
              <a:highlight>
                <a:schemeClr val="dk2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37" name="Google Shape;237;p20"/>
          <p:cNvPicPr preferRelativeResize="0"/>
          <p:nvPr/>
        </p:nvPicPr>
        <p:blipFill rotWithShape="1">
          <a:blip r:embed="rId4">
            <a:alphaModFix/>
          </a:blip>
          <a:srcRect l="1815" t="14372" r="4092" b="12447"/>
          <a:stretch/>
        </p:blipFill>
        <p:spPr>
          <a:xfrm>
            <a:off x="5916300" y="230750"/>
            <a:ext cx="3035474" cy="173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376" y="4493557"/>
            <a:ext cx="740550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7375" y="4404988"/>
            <a:ext cx="1340125" cy="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8478" y="4405000"/>
            <a:ext cx="530672" cy="5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0125" y="4493550"/>
            <a:ext cx="3449026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39000" y="4428663"/>
            <a:ext cx="483325" cy="4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71775" y="4409250"/>
            <a:ext cx="740550" cy="52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863975" y="4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Riflettiamo insieme </a:t>
            </a:r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356525" y="1062675"/>
            <a:ext cx="8520600" cy="3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Quali competenze vengono messe in gioco nella risoluzione di un problema come quello presentato?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Quante soluzioni sono possibili? Quali sono le potenzialità legate a questo aspetto? E le difficoltà?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Pensate che attività di questo tipo siano adatte a tutti gli studenti? Pensate che siano più o meno “inclusive” rispetto ai problemi più tradizionali che si trovano sui libri di testo?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Quali interventi può fare l’insegnante per favorire l’inclusione di tutti, senza “svuotare” di senso l’attività?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376" y="4493557"/>
            <a:ext cx="740550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7375" y="4404988"/>
            <a:ext cx="1340125" cy="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8478" y="4405000"/>
            <a:ext cx="530672" cy="53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0125" y="4493550"/>
            <a:ext cx="3449026" cy="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9000" y="4428663"/>
            <a:ext cx="483325" cy="4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1775" y="4409250"/>
            <a:ext cx="740550" cy="52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592</Words>
  <Application>Microsoft Macintosh PowerPoint</Application>
  <PresentationFormat>Presentazione su schermo (16:9)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Amatic SC</vt:lpstr>
      <vt:lpstr>Calibri</vt:lpstr>
      <vt:lpstr>Gill Sans</vt:lpstr>
      <vt:lpstr>Nunito</vt:lpstr>
      <vt:lpstr>Source Code Pro</vt:lpstr>
      <vt:lpstr>Times New Roman</vt:lpstr>
      <vt:lpstr>Arial</vt:lpstr>
      <vt:lpstr>Shift</vt:lpstr>
      <vt:lpstr>Cerchi-amo di ragionare potenziare il pensiero geometrico </vt:lpstr>
      <vt:lpstr>Dalle Indicazioni Nazionali per il primo ciclo …</vt:lpstr>
      <vt:lpstr>Dalle Indicazioni Nazionali per il primo ciclo ...</vt:lpstr>
      <vt:lpstr>Problemi tratti dai libri di testo - tipo 1</vt:lpstr>
      <vt:lpstr>Problemi tratti dai libri di testo-problema tipo 2</vt:lpstr>
      <vt:lpstr>Problema tratto dalla prova INVALSI grado 8 (2014-2015)</vt:lpstr>
      <vt:lpstr>Presentazione di PowerPoint</vt:lpstr>
      <vt:lpstr>LABORATORI-AMO ...</vt:lpstr>
      <vt:lpstr>Riflettiamo insieme </vt:lpstr>
      <vt:lpstr>Presentazione di PowerPoint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Cerchi-amo di ragionare potenziare il pensiero geometrico </dc:title>
  <cp:lastModifiedBy>Gabriella Pocalana</cp:lastModifiedBy>
  <cp:revision>4</cp:revision>
  <dcterms:modified xsi:type="dcterms:W3CDTF">2021-09-10T14:46:03Z</dcterms:modified>
</cp:coreProperties>
</file>